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367" r:id="rId3"/>
    <p:sldId id="279" r:id="rId4"/>
    <p:sldId id="351" r:id="rId5"/>
    <p:sldId id="355" r:id="rId6"/>
    <p:sldId id="356" r:id="rId7"/>
    <p:sldId id="337" r:id="rId8"/>
    <p:sldId id="294" r:id="rId9"/>
    <p:sldId id="282" r:id="rId10"/>
    <p:sldId id="380" r:id="rId11"/>
    <p:sldId id="415" r:id="rId12"/>
    <p:sldId id="416" r:id="rId13"/>
    <p:sldId id="417" r:id="rId14"/>
    <p:sldId id="381" r:id="rId15"/>
    <p:sldId id="420" r:id="rId16"/>
    <p:sldId id="421" r:id="rId17"/>
    <p:sldId id="412" r:id="rId18"/>
    <p:sldId id="387" r:id="rId19"/>
    <p:sldId id="383" r:id="rId20"/>
    <p:sldId id="389" r:id="rId21"/>
    <p:sldId id="314" r:id="rId22"/>
    <p:sldId id="361" r:id="rId23"/>
    <p:sldId id="422" r:id="rId24"/>
    <p:sldId id="303" r:id="rId25"/>
    <p:sldId id="304" r:id="rId26"/>
    <p:sldId id="263" r:id="rId27"/>
    <p:sldId id="264" r:id="rId28"/>
    <p:sldId id="317" r:id="rId29"/>
    <p:sldId id="316" r:id="rId30"/>
    <p:sldId id="405" r:id="rId31"/>
    <p:sldId id="265" r:id="rId32"/>
    <p:sldId id="266" r:id="rId33"/>
    <p:sldId id="289" r:id="rId34"/>
    <p:sldId id="291" r:id="rId35"/>
    <p:sldId id="292" r:id="rId36"/>
    <p:sldId id="315" r:id="rId37"/>
    <p:sldId id="267" r:id="rId38"/>
    <p:sldId id="268" r:id="rId39"/>
    <p:sldId id="269" r:id="rId40"/>
    <p:sldId id="340" r:id="rId41"/>
    <p:sldId id="270" r:id="rId42"/>
    <p:sldId id="271" r:id="rId43"/>
    <p:sldId id="272" r:id="rId44"/>
    <p:sldId id="273" r:id="rId45"/>
    <p:sldId id="306" r:id="rId46"/>
    <p:sldId id="319" r:id="rId47"/>
    <p:sldId id="320" r:id="rId48"/>
    <p:sldId id="321" r:id="rId49"/>
    <p:sldId id="322" r:id="rId50"/>
    <p:sldId id="323" r:id="rId51"/>
    <p:sldId id="341" r:id="rId52"/>
    <p:sldId id="373" r:id="rId53"/>
    <p:sldId id="400" r:id="rId54"/>
    <p:sldId id="401" r:id="rId55"/>
    <p:sldId id="407" r:id="rId56"/>
    <p:sldId id="363" r:id="rId57"/>
    <p:sldId id="333" r:id="rId58"/>
    <p:sldId id="332" r:id="rId59"/>
    <p:sldId id="369" r:id="rId60"/>
    <p:sldId id="287" r:id="rId61"/>
    <p:sldId id="395" r:id="rId62"/>
    <p:sldId id="365" r:id="rId63"/>
    <p:sldId id="396" r:id="rId64"/>
    <p:sldId id="338" r:id="rId65"/>
    <p:sldId id="366" r:id="rId66"/>
    <p:sldId id="339" r:id="rId67"/>
    <p:sldId id="301" r:id="rId68"/>
    <p:sldId id="302" r:id="rId69"/>
    <p:sldId id="362" r:id="rId70"/>
    <p:sldId id="331" r:id="rId71"/>
    <p:sldId id="419" r:id="rId72"/>
    <p:sldId id="342" r:id="rId7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3F7A74F-F71E-40B5-9ADE-043402BC47C8}">
          <p14:sldIdLst>
            <p14:sldId id="256"/>
            <p14:sldId id="367"/>
            <p14:sldId id="279"/>
            <p14:sldId id="351"/>
            <p14:sldId id="355"/>
            <p14:sldId id="356"/>
            <p14:sldId id="337"/>
            <p14:sldId id="294"/>
            <p14:sldId id="282"/>
            <p14:sldId id="380"/>
            <p14:sldId id="415"/>
            <p14:sldId id="416"/>
            <p14:sldId id="417"/>
            <p14:sldId id="381"/>
            <p14:sldId id="420"/>
            <p14:sldId id="421"/>
            <p14:sldId id="412"/>
            <p14:sldId id="387"/>
            <p14:sldId id="383"/>
            <p14:sldId id="389"/>
            <p14:sldId id="314"/>
            <p14:sldId id="361"/>
            <p14:sldId id="422"/>
            <p14:sldId id="303"/>
            <p14:sldId id="304"/>
            <p14:sldId id="263"/>
            <p14:sldId id="264"/>
            <p14:sldId id="317"/>
            <p14:sldId id="316"/>
            <p14:sldId id="405"/>
            <p14:sldId id="265"/>
            <p14:sldId id="266"/>
            <p14:sldId id="289"/>
            <p14:sldId id="291"/>
            <p14:sldId id="292"/>
            <p14:sldId id="315"/>
            <p14:sldId id="267"/>
            <p14:sldId id="268"/>
            <p14:sldId id="269"/>
            <p14:sldId id="340"/>
            <p14:sldId id="270"/>
            <p14:sldId id="271"/>
            <p14:sldId id="272"/>
            <p14:sldId id="273"/>
            <p14:sldId id="306"/>
            <p14:sldId id="319"/>
            <p14:sldId id="320"/>
            <p14:sldId id="321"/>
            <p14:sldId id="322"/>
            <p14:sldId id="323"/>
            <p14:sldId id="341"/>
            <p14:sldId id="373"/>
            <p14:sldId id="400"/>
            <p14:sldId id="401"/>
            <p14:sldId id="407"/>
            <p14:sldId id="363"/>
            <p14:sldId id="333"/>
            <p14:sldId id="332"/>
            <p14:sldId id="369"/>
            <p14:sldId id="287"/>
            <p14:sldId id="395"/>
            <p14:sldId id="365"/>
            <p14:sldId id="396"/>
            <p14:sldId id="338"/>
            <p14:sldId id="366"/>
            <p14:sldId id="339"/>
            <p14:sldId id="301"/>
            <p14:sldId id="302"/>
            <p14:sldId id="362"/>
            <p14:sldId id="331"/>
            <p14:sldId id="419"/>
            <p14:sldId id="34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4" autoAdjust="0"/>
    <p:restoredTop sz="99591" autoAdjust="0"/>
  </p:normalViewPr>
  <p:slideViewPr>
    <p:cSldViewPr showGuides="1">
      <p:cViewPr>
        <p:scale>
          <a:sx n="90" d="100"/>
          <a:sy n="90" d="100"/>
        </p:scale>
        <p:origin x="-726" y="-174"/>
      </p:cViewPr>
      <p:guideLst>
        <p:guide orient="horz" pos="2205"/>
        <p:guide pos="385"/>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5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91E63-0B23-4816-8550-FD1FD58B6C7D}" type="datetimeFigureOut">
              <a:rPr lang="fr-CA" smtClean="0"/>
              <a:t>2014-01-16</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36D62E-DFCE-42B0-A488-1628BCF3EBB0}" type="slidenum">
              <a:rPr lang="fr-CA" smtClean="0"/>
              <a:t>‹N°›</a:t>
            </a:fld>
            <a:endParaRPr lang="fr-CA"/>
          </a:p>
        </p:txBody>
      </p:sp>
    </p:spTree>
    <p:extLst>
      <p:ext uri="{BB962C8B-B14F-4D97-AF65-F5344CB8AC3E}">
        <p14:creationId xmlns:p14="http://schemas.microsoft.com/office/powerpoint/2010/main" val="801193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Depuis deux sessions, j’ai cherché</a:t>
            </a:r>
            <a:r>
              <a:rPr lang="fr-CA" baseline="0" dirty="0" smtClean="0"/>
              <a:t> à minimiser le magistral dans mes cours. Le comble de l’ironie serait de vous présenter mon aventure avec une présentation magistrale de 75 min !! Je vais plutôt suivre ma routine des 2 dernières sessions, i.e. petit résumé ou questionnement puis application. Dans votre cas, je tenterai de répondre à vos questions. </a:t>
            </a:r>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a:t>
            </a:fld>
            <a:endParaRPr lang="fr-CA"/>
          </a:p>
        </p:txBody>
      </p:sp>
    </p:spTree>
    <p:extLst>
      <p:ext uri="{BB962C8B-B14F-4D97-AF65-F5344CB8AC3E}">
        <p14:creationId xmlns:p14="http://schemas.microsoft.com/office/powerpoint/2010/main" val="43509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a:t>
            </a:fld>
            <a:endParaRPr lang="fr-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7336D62E-DFCE-42B0-A488-1628BCF3EBB0}" type="slidenum">
              <a:rPr lang="fr-CA" smtClean="0"/>
              <a:t>12</a:t>
            </a:fld>
            <a:endParaRPr lang="fr-CA"/>
          </a:p>
        </p:txBody>
      </p:sp>
    </p:spTree>
    <p:extLst>
      <p:ext uri="{BB962C8B-B14F-4D97-AF65-F5344CB8AC3E}">
        <p14:creationId xmlns:p14="http://schemas.microsoft.com/office/powerpoint/2010/main" val="2484581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7336D62E-DFCE-42B0-A488-1628BCF3EBB0}" type="slidenum">
              <a:rPr lang="fr-CA" smtClean="0"/>
              <a:t>13</a:t>
            </a:fld>
            <a:endParaRPr lang="fr-CA"/>
          </a:p>
        </p:txBody>
      </p:sp>
    </p:spTree>
    <p:extLst>
      <p:ext uri="{BB962C8B-B14F-4D97-AF65-F5344CB8AC3E}">
        <p14:creationId xmlns:p14="http://schemas.microsoft.com/office/powerpoint/2010/main" val="2484581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14</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15</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16</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17</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18</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19</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22</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23</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24</a:t>
            </a:fld>
            <a:endParaRPr lang="fr-CA"/>
          </a:p>
        </p:txBody>
      </p:sp>
    </p:spTree>
    <p:extLst>
      <p:ext uri="{BB962C8B-B14F-4D97-AF65-F5344CB8AC3E}">
        <p14:creationId xmlns:p14="http://schemas.microsoft.com/office/powerpoint/2010/main" val="9742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25</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26</a:t>
            </a:fld>
            <a:endParaRPr lang="fr-CA"/>
          </a:p>
        </p:txBody>
      </p:sp>
    </p:spTree>
    <p:extLst>
      <p:ext uri="{BB962C8B-B14F-4D97-AF65-F5344CB8AC3E}">
        <p14:creationId xmlns:p14="http://schemas.microsoft.com/office/powerpoint/2010/main" val="569994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27</a:t>
            </a:fld>
            <a:endParaRPr lang="fr-CA"/>
          </a:p>
        </p:txBody>
      </p:sp>
    </p:spTree>
    <p:extLst>
      <p:ext uri="{BB962C8B-B14F-4D97-AF65-F5344CB8AC3E}">
        <p14:creationId xmlns:p14="http://schemas.microsoft.com/office/powerpoint/2010/main" val="569994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35</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37</a:t>
            </a:fld>
            <a:endParaRPr lang="fr-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38</a:t>
            </a:fld>
            <a:endParaRPr lang="fr-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39</a:t>
            </a:fld>
            <a:endParaRPr lang="fr-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40</a:t>
            </a:fld>
            <a:endParaRPr lang="fr-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41</a:t>
            </a:fld>
            <a:endParaRPr lang="fr-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42</a:t>
            </a:fld>
            <a:endParaRPr lang="fr-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43</a:t>
            </a:fld>
            <a:endParaRPr lang="fr-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44</a:t>
            </a:fld>
            <a:endParaRPr lang="fr-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Depuis deux sessions, j’ai cherché</a:t>
            </a:r>
            <a:r>
              <a:rPr lang="fr-CA" baseline="0" dirty="0" smtClean="0"/>
              <a:t> à minimiser le magistral dans mes cours. Le comble de l’ironie serait de vous présenter mon aventure avec une présentation magistrale de 75 min !! Je vais plutôt suivre ma routine des 2 dernières sessions, i.e. petit résumé ou questionnement puis application. Dans votre cas, je tenterai de répondre à vos questions. </a:t>
            </a:r>
            <a:endParaRPr lang="fr-CA" dirty="0"/>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55</a:t>
            </a:fld>
            <a:endParaRPr lang="fr-CA"/>
          </a:p>
        </p:txBody>
      </p:sp>
    </p:spTree>
    <p:extLst>
      <p:ext uri="{BB962C8B-B14F-4D97-AF65-F5344CB8AC3E}">
        <p14:creationId xmlns:p14="http://schemas.microsoft.com/office/powerpoint/2010/main" val="435090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60</a:t>
            </a:fld>
            <a:endParaRPr lang="fr-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61</a:t>
            </a:fld>
            <a:endParaRPr lang="fr-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62</a:t>
            </a:fld>
            <a:endParaRPr lang="fr-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63</a:t>
            </a:fld>
            <a:endParaRPr lang="fr-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64</a:t>
            </a:fld>
            <a:endParaRPr lang="fr-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65</a:t>
            </a:fld>
            <a:endParaRPr lang="fr-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fld id="{59DF2F01-681B-4AB5-B466-C351328F39F2}" type="slidenum">
              <a:rPr lang="fr-CA" smtClean="0"/>
              <a:pPr/>
              <a:t>66</a:t>
            </a:fld>
            <a:endParaRPr lang="fr-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94FB9CD-9D63-49D0-B850-710A08B1C553}" type="slidenum">
              <a:rPr lang="fr-CA" smtClean="0"/>
              <a:t>71</a:t>
            </a:fld>
            <a:endParaRPr lang="fr-CA"/>
          </a:p>
        </p:txBody>
      </p:sp>
    </p:spTree>
    <p:extLst>
      <p:ext uri="{BB962C8B-B14F-4D97-AF65-F5344CB8AC3E}">
        <p14:creationId xmlns:p14="http://schemas.microsoft.com/office/powerpoint/2010/main" val="1044337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420804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130575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995410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142744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A4F97181-979C-456C-A49B-76E9DB3C59A5}" type="datetimeFigureOut">
              <a:rPr lang="fr-CA" smtClean="0"/>
              <a:t>2014-01-16</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684568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A4F97181-979C-456C-A49B-76E9DB3C59A5}" type="datetimeFigureOut">
              <a:rPr lang="fr-CA" smtClean="0"/>
              <a:t>2014-01-16</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45238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4F97181-979C-456C-A49B-76E9DB3C59A5}" type="datetimeFigureOut">
              <a:rPr lang="fr-CA" smtClean="0"/>
              <a:t>2014-01-16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5138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50128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F97181-979C-456C-A49B-76E9DB3C59A5}" type="datetimeFigureOut">
              <a:rPr lang="fr-CA" smtClean="0"/>
              <a:t>2014-01-16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2654843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159273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F8E51C6E-014D-49D1-9947-045B355F8D81}" type="slidenum">
              <a:rPr lang="fr-CA" smtClean="0"/>
              <a:t>‹N°›</a:t>
            </a:fld>
            <a:endParaRPr lang="fr-CA"/>
          </a:p>
        </p:txBody>
      </p:sp>
    </p:spTree>
    <p:extLst>
      <p:ext uri="{BB962C8B-B14F-4D97-AF65-F5344CB8AC3E}">
        <p14:creationId xmlns:p14="http://schemas.microsoft.com/office/powerpoint/2010/main" val="3021515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97181-979C-456C-A49B-76E9DB3C59A5}" type="datetimeFigureOut">
              <a:rPr lang="fr-CA" smtClean="0"/>
              <a:t>2014-01-16</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1C6E-014D-49D1-9947-045B355F8D81}" type="slidenum">
              <a:rPr lang="fr-CA" smtClean="0"/>
              <a:t>‹N°›</a:t>
            </a:fld>
            <a:endParaRPr lang="fr-CA"/>
          </a:p>
        </p:txBody>
      </p:sp>
    </p:spTree>
    <p:extLst>
      <p:ext uri="{BB962C8B-B14F-4D97-AF65-F5344CB8AC3E}">
        <p14:creationId xmlns:p14="http://schemas.microsoft.com/office/powerpoint/2010/main" val="316457683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7.tmp"/></Relationships>
</file>

<file path=ppt/slides/_rels/slide15.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ICPs2cXCzoM&amp;list=TLsvfXrSriZ9wildU9Tkz7XcFqVJ9OQBX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9.tm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t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9.tmp"/><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gif"/><Relationship Id="rId3" Type="http://schemas.openxmlformats.org/officeDocument/2006/relationships/image" Target="../media/image76.jpeg"/><Relationship Id="rId7" Type="http://schemas.openxmlformats.org/officeDocument/2006/relationships/image" Target="../media/image80.png"/><Relationship Id="rId12" Type="http://schemas.openxmlformats.org/officeDocument/2006/relationships/image" Target="../media/image85.jpeg"/><Relationship Id="rId2" Type="http://schemas.openxmlformats.org/officeDocument/2006/relationships/image" Target="../media/image75.tmp"/><Relationship Id="rId1" Type="http://schemas.openxmlformats.org/officeDocument/2006/relationships/slideLayout" Target="../slideLayouts/slideLayout6.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pn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png"/></Relationships>
</file>

<file path=ppt/slides/_rels/slide5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57.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102.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png"/><Relationship Id="rId4" Type="http://schemas.openxmlformats.org/officeDocument/2006/relationships/image" Target="../media/image99.png"/></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20.png"/></Relationships>
</file>

<file path=ppt/slides/_rels/slide6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9.tmp"/></Relationships>
</file>

<file path=ppt/slides/_rels/slide6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jpeg"/></Relationships>
</file>

<file path=ppt/slides/_rels/slide6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6.jpeg"/></Relationships>
</file>

<file path=ppt/slides/_rels/slide6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jpe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png"/></Relationships>
</file>

<file path=ppt/slides/_rels/slide69.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1.png"/><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43.jpeg"/><Relationship Id="rId4" Type="http://schemas.openxmlformats.org/officeDocument/2006/relationships/image" Target="../media/image12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2.jpeg"/><Relationship Id="rId7" Type="http://schemas.openxmlformats.org/officeDocument/2006/relationships/image" Target="../media/image111.jp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35.jpeg"/><Relationship Id="rId5" Type="http://schemas.openxmlformats.org/officeDocument/2006/relationships/image" Target="../media/image134.png"/><Relationship Id="rId4" Type="http://schemas.openxmlformats.org/officeDocument/2006/relationships/image" Target="../media/image133.jpeg"/><Relationship Id="rId9" Type="http://schemas.openxmlformats.org/officeDocument/2006/relationships/image" Target="../media/image137.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384"/>
            <a:ext cx="7772400" cy="1470025"/>
          </a:xfrm>
        </p:spPr>
        <p:txBody>
          <a:bodyPr/>
          <a:lstStyle/>
          <a:p>
            <a:r>
              <a:rPr lang="fr-CA" dirty="0" smtClean="0">
                <a:solidFill>
                  <a:schemeClr val="bg1"/>
                </a:solidFill>
              </a:rPr>
              <a:t>Tout sur le Kleenex !</a:t>
            </a:r>
            <a:endParaRPr lang="fr-CA" dirty="0">
              <a:solidFill>
                <a:schemeClr val="bg1"/>
              </a:solidFill>
            </a:endParaRPr>
          </a:p>
        </p:txBody>
      </p:sp>
      <p:sp>
        <p:nvSpPr>
          <p:cNvPr id="3" name="Sous-titre 2"/>
          <p:cNvSpPr>
            <a:spLocks noGrp="1"/>
          </p:cNvSpPr>
          <p:nvPr>
            <p:ph type="subTitle" idx="1"/>
          </p:nvPr>
        </p:nvSpPr>
        <p:spPr>
          <a:xfrm>
            <a:off x="3084426" y="5373216"/>
            <a:ext cx="2927734" cy="737995"/>
          </a:xfrm>
        </p:spPr>
        <p:txBody>
          <a:bodyPr>
            <a:normAutofit/>
          </a:bodyPr>
          <a:lstStyle/>
          <a:p>
            <a:r>
              <a:rPr lang="fr-CA" dirty="0" smtClean="0">
                <a:solidFill>
                  <a:schemeClr val="bg1"/>
                </a:solidFill>
              </a:rPr>
              <a:t>Et plus encore !</a:t>
            </a:r>
            <a:endParaRPr lang="fr-CA" dirty="0">
              <a:solidFill>
                <a:schemeClr val="bg1"/>
              </a:solidFill>
            </a:endParaRPr>
          </a:p>
        </p:txBody>
      </p:sp>
      <p:pic>
        <p:nvPicPr>
          <p:cNvPr id="8194" name="Picture 2" descr="http://www.couponaholic.net/wp-content/uploads/2013/01/kleenex-tiss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4876" y="170080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5536" y="3627451"/>
            <a:ext cx="2566793" cy="584775"/>
          </a:xfrm>
          <a:prstGeom prst="rect">
            <a:avLst/>
          </a:prstGeom>
        </p:spPr>
        <p:txBody>
          <a:bodyPr wrap="none">
            <a:spAutoFit/>
          </a:bodyPr>
          <a:lstStyle/>
          <a:p>
            <a:r>
              <a:rPr lang="fr-CA" sz="3200" dirty="0" smtClean="0">
                <a:solidFill>
                  <a:schemeClr val="bg1"/>
                </a:solidFill>
              </a:rPr>
              <a:t>Sa vrai nature </a:t>
            </a:r>
            <a:endParaRPr lang="fr-CA" sz="3200" dirty="0">
              <a:solidFill>
                <a:schemeClr val="bg1"/>
              </a:solidFill>
            </a:endParaRPr>
          </a:p>
        </p:txBody>
      </p:sp>
      <p:sp>
        <p:nvSpPr>
          <p:cNvPr id="6" name="Rectangle 5"/>
          <p:cNvSpPr/>
          <p:nvPr/>
        </p:nvSpPr>
        <p:spPr>
          <a:xfrm>
            <a:off x="575906" y="2134041"/>
            <a:ext cx="2151936" cy="584775"/>
          </a:xfrm>
          <a:prstGeom prst="rect">
            <a:avLst/>
          </a:prstGeom>
        </p:spPr>
        <p:txBody>
          <a:bodyPr wrap="none">
            <a:spAutoFit/>
          </a:bodyPr>
          <a:lstStyle/>
          <a:p>
            <a:r>
              <a:rPr lang="fr-CA" sz="3200" dirty="0" smtClean="0">
                <a:solidFill>
                  <a:schemeClr val="bg1"/>
                </a:solidFill>
              </a:rPr>
              <a:t>Son histoire</a:t>
            </a:r>
            <a:endParaRPr lang="fr-CA" sz="3200" dirty="0">
              <a:solidFill>
                <a:schemeClr val="bg1"/>
              </a:solidFill>
            </a:endParaRPr>
          </a:p>
        </p:txBody>
      </p:sp>
      <p:sp>
        <p:nvSpPr>
          <p:cNvPr id="7" name="Rectangle 6"/>
          <p:cNvSpPr/>
          <p:nvPr/>
        </p:nvSpPr>
        <p:spPr>
          <a:xfrm>
            <a:off x="6528178" y="2134041"/>
            <a:ext cx="1874616" cy="584775"/>
          </a:xfrm>
          <a:prstGeom prst="rect">
            <a:avLst/>
          </a:prstGeom>
        </p:spPr>
        <p:txBody>
          <a:bodyPr wrap="none">
            <a:spAutoFit/>
          </a:bodyPr>
          <a:lstStyle/>
          <a:p>
            <a:r>
              <a:rPr lang="fr-CA" sz="3200" dirty="0" smtClean="0">
                <a:solidFill>
                  <a:schemeClr val="bg1"/>
                </a:solidFill>
              </a:rPr>
              <a:t>Son utilité</a:t>
            </a:r>
            <a:endParaRPr lang="fr-CA" sz="3200" dirty="0">
              <a:solidFill>
                <a:schemeClr val="bg1"/>
              </a:solidFill>
            </a:endParaRPr>
          </a:p>
        </p:txBody>
      </p:sp>
      <p:sp>
        <p:nvSpPr>
          <p:cNvPr id="8" name="Rectangle 7"/>
          <p:cNvSpPr/>
          <p:nvPr/>
        </p:nvSpPr>
        <p:spPr>
          <a:xfrm>
            <a:off x="6197638" y="3412008"/>
            <a:ext cx="2622834" cy="1077218"/>
          </a:xfrm>
          <a:prstGeom prst="rect">
            <a:avLst/>
          </a:prstGeom>
        </p:spPr>
        <p:txBody>
          <a:bodyPr wrap="none">
            <a:spAutoFit/>
          </a:bodyPr>
          <a:lstStyle/>
          <a:p>
            <a:r>
              <a:rPr lang="fr-CA" sz="3200" dirty="0">
                <a:solidFill>
                  <a:schemeClr val="bg1"/>
                </a:solidFill>
              </a:rPr>
              <a:t>Les </a:t>
            </a:r>
            <a:r>
              <a:rPr lang="fr-CA" sz="3200" dirty="0" smtClean="0">
                <a:solidFill>
                  <a:schemeClr val="bg1"/>
                </a:solidFill>
              </a:rPr>
              <a:t>trucs pour </a:t>
            </a:r>
          </a:p>
          <a:p>
            <a:pPr algn="ctr"/>
            <a:r>
              <a:rPr lang="fr-CA" sz="3200" dirty="0" smtClean="0">
                <a:solidFill>
                  <a:schemeClr val="bg1"/>
                </a:solidFill>
              </a:rPr>
              <a:t>bien l’utiliser</a:t>
            </a:r>
            <a:endParaRPr lang="fr-CA" sz="3200" dirty="0">
              <a:solidFill>
                <a:schemeClr val="bg1"/>
              </a:solidFill>
            </a:endParaRPr>
          </a:p>
        </p:txBody>
      </p:sp>
      <p:sp>
        <p:nvSpPr>
          <p:cNvPr id="12" name="Rectangle 11"/>
          <p:cNvSpPr/>
          <p:nvPr/>
        </p:nvSpPr>
        <p:spPr>
          <a:xfrm>
            <a:off x="11654" y="6611779"/>
            <a:ext cx="4572000" cy="246221"/>
          </a:xfrm>
          <a:prstGeom prst="rect">
            <a:avLst/>
          </a:prstGeom>
        </p:spPr>
        <p:txBody>
          <a:bodyPr>
            <a:spAutoFit/>
          </a:bodyPr>
          <a:lstStyle/>
          <a:p>
            <a:r>
              <a:rPr lang="fr-CA" sz="1000" dirty="0">
                <a:solidFill>
                  <a:schemeClr val="bg1"/>
                </a:solidFill>
              </a:rPr>
              <a:t>http://www.couponaholic.net/wp-content/uploads/2013/01/kleenex-tissue.jpg</a:t>
            </a:r>
          </a:p>
        </p:txBody>
      </p:sp>
    </p:spTree>
    <p:extLst>
      <p:ext uri="{BB962C8B-B14F-4D97-AF65-F5344CB8AC3E}">
        <p14:creationId xmlns:p14="http://schemas.microsoft.com/office/powerpoint/2010/main" val="25296465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7384"/>
            <a:ext cx="7772400" cy="1470025"/>
          </a:xfrm>
        </p:spPr>
        <p:txBody>
          <a:bodyPr/>
          <a:lstStyle/>
          <a:p>
            <a:r>
              <a:rPr lang="fr-CA" dirty="0" smtClean="0">
                <a:solidFill>
                  <a:schemeClr val="bg1"/>
                </a:solidFill>
              </a:rPr>
              <a:t>Tout sur la Classe inversée !</a:t>
            </a:r>
            <a:endParaRPr lang="fr-CA" dirty="0">
              <a:solidFill>
                <a:schemeClr val="bg1"/>
              </a:solidFill>
            </a:endParaRPr>
          </a:p>
        </p:txBody>
      </p:sp>
      <p:sp>
        <p:nvSpPr>
          <p:cNvPr id="3" name="Sous-titre 2"/>
          <p:cNvSpPr>
            <a:spLocks noGrp="1"/>
          </p:cNvSpPr>
          <p:nvPr>
            <p:ph type="subTitle" idx="1"/>
          </p:nvPr>
        </p:nvSpPr>
        <p:spPr>
          <a:xfrm>
            <a:off x="3084426" y="5373216"/>
            <a:ext cx="2927734" cy="737995"/>
          </a:xfrm>
        </p:spPr>
        <p:txBody>
          <a:bodyPr>
            <a:normAutofit/>
          </a:bodyPr>
          <a:lstStyle/>
          <a:p>
            <a:r>
              <a:rPr lang="fr-CA" dirty="0" smtClean="0">
                <a:solidFill>
                  <a:schemeClr val="bg1"/>
                </a:solidFill>
              </a:rPr>
              <a:t>Et plus encore !</a:t>
            </a:r>
            <a:endParaRPr lang="fr-CA" dirty="0">
              <a:solidFill>
                <a:schemeClr val="bg1"/>
              </a:solidFill>
            </a:endParaRPr>
          </a:p>
        </p:txBody>
      </p:sp>
      <p:sp>
        <p:nvSpPr>
          <p:cNvPr id="5" name="Rectangle 4"/>
          <p:cNvSpPr/>
          <p:nvPr/>
        </p:nvSpPr>
        <p:spPr>
          <a:xfrm>
            <a:off x="395536" y="3627451"/>
            <a:ext cx="2566793" cy="584775"/>
          </a:xfrm>
          <a:prstGeom prst="rect">
            <a:avLst/>
          </a:prstGeom>
        </p:spPr>
        <p:txBody>
          <a:bodyPr wrap="none">
            <a:spAutoFit/>
          </a:bodyPr>
          <a:lstStyle/>
          <a:p>
            <a:r>
              <a:rPr lang="fr-CA" sz="3200" dirty="0" smtClean="0">
                <a:solidFill>
                  <a:schemeClr val="bg1"/>
                </a:solidFill>
              </a:rPr>
              <a:t>Sa vrai nature </a:t>
            </a:r>
            <a:endParaRPr lang="fr-CA" sz="3200" dirty="0">
              <a:solidFill>
                <a:schemeClr val="bg1"/>
              </a:solidFill>
            </a:endParaRPr>
          </a:p>
        </p:txBody>
      </p:sp>
      <p:sp>
        <p:nvSpPr>
          <p:cNvPr id="6" name="Rectangle 5"/>
          <p:cNvSpPr/>
          <p:nvPr/>
        </p:nvSpPr>
        <p:spPr>
          <a:xfrm>
            <a:off x="575906" y="2134041"/>
            <a:ext cx="2151936" cy="584775"/>
          </a:xfrm>
          <a:prstGeom prst="rect">
            <a:avLst/>
          </a:prstGeom>
        </p:spPr>
        <p:txBody>
          <a:bodyPr wrap="none">
            <a:spAutoFit/>
          </a:bodyPr>
          <a:lstStyle/>
          <a:p>
            <a:r>
              <a:rPr lang="fr-CA" sz="3200" dirty="0" smtClean="0">
                <a:solidFill>
                  <a:schemeClr val="bg1"/>
                </a:solidFill>
              </a:rPr>
              <a:t>Son histoire</a:t>
            </a:r>
            <a:endParaRPr lang="fr-CA" sz="3200" dirty="0">
              <a:solidFill>
                <a:schemeClr val="bg1"/>
              </a:solidFill>
            </a:endParaRPr>
          </a:p>
        </p:txBody>
      </p:sp>
      <p:sp>
        <p:nvSpPr>
          <p:cNvPr id="7" name="Rectangle 6"/>
          <p:cNvSpPr/>
          <p:nvPr/>
        </p:nvSpPr>
        <p:spPr>
          <a:xfrm>
            <a:off x="6528178" y="2134041"/>
            <a:ext cx="1874616" cy="584775"/>
          </a:xfrm>
          <a:prstGeom prst="rect">
            <a:avLst/>
          </a:prstGeom>
        </p:spPr>
        <p:txBody>
          <a:bodyPr wrap="none">
            <a:spAutoFit/>
          </a:bodyPr>
          <a:lstStyle/>
          <a:p>
            <a:r>
              <a:rPr lang="fr-CA" sz="3200" dirty="0" smtClean="0">
                <a:solidFill>
                  <a:schemeClr val="bg1"/>
                </a:solidFill>
              </a:rPr>
              <a:t>Son utilité</a:t>
            </a:r>
            <a:endParaRPr lang="fr-CA" sz="3200" dirty="0">
              <a:solidFill>
                <a:schemeClr val="bg1"/>
              </a:solidFill>
            </a:endParaRPr>
          </a:p>
        </p:txBody>
      </p:sp>
      <p:sp>
        <p:nvSpPr>
          <p:cNvPr id="8" name="Rectangle 7"/>
          <p:cNvSpPr/>
          <p:nvPr/>
        </p:nvSpPr>
        <p:spPr>
          <a:xfrm>
            <a:off x="6197638" y="3412008"/>
            <a:ext cx="2622834" cy="1077218"/>
          </a:xfrm>
          <a:prstGeom prst="rect">
            <a:avLst/>
          </a:prstGeom>
        </p:spPr>
        <p:txBody>
          <a:bodyPr wrap="none">
            <a:spAutoFit/>
          </a:bodyPr>
          <a:lstStyle/>
          <a:p>
            <a:r>
              <a:rPr lang="fr-CA" sz="3200" dirty="0">
                <a:solidFill>
                  <a:schemeClr val="bg1"/>
                </a:solidFill>
              </a:rPr>
              <a:t>Les </a:t>
            </a:r>
            <a:r>
              <a:rPr lang="fr-CA" sz="3200" dirty="0" smtClean="0">
                <a:solidFill>
                  <a:schemeClr val="bg1"/>
                </a:solidFill>
              </a:rPr>
              <a:t>trucs pour </a:t>
            </a:r>
          </a:p>
          <a:p>
            <a:pPr algn="ctr"/>
            <a:r>
              <a:rPr lang="fr-CA" sz="3200" dirty="0" smtClean="0">
                <a:solidFill>
                  <a:schemeClr val="bg1"/>
                </a:solidFill>
              </a:rPr>
              <a:t>bien l’utiliser</a:t>
            </a:r>
            <a:endParaRPr lang="fr-CA" sz="3200" dirty="0">
              <a:solidFill>
                <a:schemeClr val="bg1"/>
              </a:solidFill>
            </a:endParaRPr>
          </a:p>
        </p:txBody>
      </p:sp>
      <p:pic>
        <p:nvPicPr>
          <p:cNvPr id="9218" name="Picture 2" descr="http://enseigneravectnt.files.wordpress.com/2012/03/la_classe-_inversee.png?w=402&amp;h=1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720025"/>
            <a:ext cx="3312368" cy="997007"/>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075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8851" t="12903" b="23104"/>
          <a:stretch/>
        </p:blipFill>
        <p:spPr>
          <a:xfrm>
            <a:off x="42191" y="1045603"/>
            <a:ext cx="4555142" cy="4264071"/>
          </a:xfrm>
          <a:prstGeom prst="rect">
            <a:avLst/>
          </a:prstGeom>
        </p:spPr>
      </p:pic>
      <p:sp>
        <p:nvSpPr>
          <p:cNvPr id="6" name="ZoneTexte 5"/>
          <p:cNvSpPr txBox="1"/>
          <p:nvPr/>
        </p:nvSpPr>
        <p:spPr>
          <a:xfrm>
            <a:off x="1763688" y="5714092"/>
            <a:ext cx="6552728" cy="523220"/>
          </a:xfrm>
          <a:prstGeom prst="rect">
            <a:avLst/>
          </a:prstGeom>
          <a:noFill/>
        </p:spPr>
        <p:txBody>
          <a:bodyPr wrap="square" rtlCol="0">
            <a:spAutoFit/>
          </a:bodyPr>
          <a:lstStyle/>
          <a:p>
            <a:r>
              <a:rPr lang="fr-CA" sz="2800" dirty="0" smtClean="0"/>
              <a:t>mrprofdechimie.com/</a:t>
            </a:r>
            <a:r>
              <a:rPr lang="fr-CA" sz="2800" dirty="0" err="1" smtClean="0"/>
              <a:t>conferences</a:t>
            </a:r>
            <a:r>
              <a:rPr lang="fr-CA" sz="2800" dirty="0"/>
              <a:t>/</a:t>
            </a:r>
            <a:endParaRPr lang="fr-CA" sz="2800" dirty="0" smtClean="0"/>
          </a:p>
        </p:txBody>
      </p:sp>
      <p:sp>
        <p:nvSpPr>
          <p:cNvPr id="7" name="Rectangle 6"/>
          <p:cNvSpPr/>
          <p:nvPr/>
        </p:nvSpPr>
        <p:spPr>
          <a:xfrm>
            <a:off x="5004048" y="1289080"/>
            <a:ext cx="4114203" cy="3724096"/>
          </a:xfrm>
          <a:prstGeom prst="rect">
            <a:avLst/>
          </a:prstGeom>
        </p:spPr>
        <p:txBody>
          <a:bodyPr wrap="none">
            <a:spAutoFit/>
          </a:bodyPr>
          <a:lstStyle/>
          <a:p>
            <a:r>
              <a:rPr lang="fr-CA" sz="3200" dirty="0" smtClean="0"/>
              <a:t>Christian Drouin</a:t>
            </a:r>
          </a:p>
          <a:p>
            <a:r>
              <a:rPr lang="fr-CA" sz="2400" dirty="0" smtClean="0"/>
              <a:t>Collège de Maisonneuve</a:t>
            </a:r>
          </a:p>
          <a:p>
            <a:endParaRPr lang="fr-CA" sz="2400" dirty="0"/>
          </a:p>
          <a:p>
            <a:r>
              <a:rPr lang="fr-CA" sz="2400" dirty="0" smtClean="0"/>
              <a:t>cdrouin@cmaisonneuve.qc.ca</a:t>
            </a:r>
          </a:p>
          <a:p>
            <a:endParaRPr lang="fr-CA" sz="2400" dirty="0"/>
          </a:p>
          <a:p>
            <a:r>
              <a:rPr lang="fr-CA" sz="2400" dirty="0" smtClean="0"/>
              <a:t>mrprofdechimie@hotmail.com </a:t>
            </a:r>
          </a:p>
          <a:p>
            <a:endParaRPr lang="fr-CA" sz="2400" dirty="0"/>
          </a:p>
          <a:p>
            <a:r>
              <a:rPr lang="fr-CA" sz="2400" dirty="0" smtClean="0"/>
              <a:t>Twitter : @</a:t>
            </a:r>
            <a:r>
              <a:rPr lang="fr-CA" sz="2400" dirty="0" err="1" smtClean="0"/>
              <a:t>christiandrouin</a:t>
            </a:r>
            <a:r>
              <a:rPr lang="fr-CA" sz="2400" dirty="0" smtClean="0"/>
              <a:t> </a:t>
            </a:r>
          </a:p>
          <a:p>
            <a:endParaRPr lang="fr-CA" dirty="0"/>
          </a:p>
          <a:p>
            <a:r>
              <a:rPr lang="fr-CA" dirty="0"/>
              <a:t> </a:t>
            </a:r>
          </a:p>
        </p:txBody>
      </p:sp>
    </p:spTree>
    <p:extLst>
      <p:ext uri="{BB962C8B-B14F-4D97-AF65-F5344CB8AC3E}">
        <p14:creationId xmlns:p14="http://schemas.microsoft.com/office/powerpoint/2010/main" val="1765154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79512" y="332656"/>
            <a:ext cx="8964488" cy="369332"/>
          </a:xfrm>
          <a:prstGeom prst="rect">
            <a:avLst/>
          </a:prstGeom>
          <a:noFill/>
        </p:spPr>
        <p:txBody>
          <a:bodyPr wrap="square" rtlCol="0">
            <a:spAutoFit/>
          </a:bodyPr>
          <a:lstStyle/>
          <a:p>
            <a:r>
              <a:rPr lang="fr-CA" dirty="0" smtClean="0"/>
              <a:t>Christian, Saïd, Michel, Marie-France, Martin, Benoit, </a:t>
            </a:r>
            <a:r>
              <a:rPr lang="fr-CA" dirty="0"/>
              <a:t>Milena </a:t>
            </a:r>
            <a:r>
              <a:rPr lang="fr-CA" dirty="0" smtClean="0"/>
              <a:t>, Véronique , Jean-Louis,</a:t>
            </a:r>
            <a:r>
              <a:rPr lang="fr-CA" dirty="0"/>
              <a:t> François</a:t>
            </a:r>
            <a:r>
              <a:rPr lang="fr-CA" dirty="0" smtClean="0"/>
              <a:t> </a:t>
            </a:r>
            <a:endParaRPr lang="fr-CA" dirty="0"/>
          </a:p>
        </p:txBody>
      </p:sp>
      <p:sp>
        <p:nvSpPr>
          <p:cNvPr id="11" name="ZoneTexte 10"/>
          <p:cNvSpPr txBox="1"/>
          <p:nvPr/>
        </p:nvSpPr>
        <p:spPr>
          <a:xfrm>
            <a:off x="3059832" y="764704"/>
            <a:ext cx="2944130" cy="369332"/>
          </a:xfrm>
          <a:prstGeom prst="rect">
            <a:avLst/>
          </a:prstGeom>
          <a:noFill/>
        </p:spPr>
        <p:txBody>
          <a:bodyPr wrap="square" rtlCol="0">
            <a:spAutoFit/>
          </a:bodyPr>
          <a:lstStyle/>
          <a:p>
            <a:r>
              <a:rPr lang="fr-CA" dirty="0" smtClean="0"/>
              <a:t>Ginette 	          Monique</a:t>
            </a:r>
            <a:endParaRPr lang="fr-CA" dirty="0"/>
          </a:p>
        </p:txBody>
      </p:sp>
      <p:sp>
        <p:nvSpPr>
          <p:cNvPr id="8" name="ZoneTexte 7"/>
          <p:cNvSpPr txBox="1"/>
          <p:nvPr/>
        </p:nvSpPr>
        <p:spPr>
          <a:xfrm>
            <a:off x="899592" y="5655121"/>
            <a:ext cx="7488832" cy="369332"/>
          </a:xfrm>
          <a:prstGeom prst="rect">
            <a:avLst/>
          </a:prstGeom>
          <a:noFill/>
        </p:spPr>
        <p:txBody>
          <a:bodyPr wrap="square" rtlCol="0">
            <a:spAutoFit/>
          </a:bodyPr>
          <a:lstStyle/>
          <a:p>
            <a:r>
              <a:rPr lang="fr-CA" dirty="0" smtClean="0"/>
              <a:t>        Danielle 	</a:t>
            </a:r>
            <a:r>
              <a:rPr lang="fr-CA" dirty="0" err="1" smtClean="0"/>
              <a:t>Adina</a:t>
            </a:r>
            <a:r>
              <a:rPr lang="fr-CA" dirty="0" smtClean="0"/>
              <a:t> 	      Andrea	Nathalie	           </a:t>
            </a:r>
            <a:r>
              <a:rPr lang="fr-CA" dirty="0" err="1" smtClean="0"/>
              <a:t>Carolyne</a:t>
            </a:r>
            <a:endParaRPr lang="fr-CA" dirty="0"/>
          </a:p>
        </p:txBody>
      </p:sp>
      <p:pic>
        <p:nvPicPr>
          <p:cNvPr id="23" name="Image 22"/>
          <p:cNvPicPr>
            <a:picLocks noChangeAspect="1"/>
          </p:cNvPicPr>
          <p:nvPr/>
        </p:nvPicPr>
        <p:blipFill rotWithShape="1">
          <a:blip r:embed="rId2" cstate="print">
            <a:extLst>
              <a:ext uri="{28A0092B-C50C-407E-A947-70E740481C1C}">
                <a14:useLocalDpi xmlns:a14="http://schemas.microsoft.com/office/drawing/2010/main" val="0"/>
              </a:ext>
            </a:extLst>
          </a:blip>
          <a:srcRect t="14166" b="22778"/>
          <a:stretch/>
        </p:blipFill>
        <p:spPr>
          <a:xfrm>
            <a:off x="0" y="1192882"/>
            <a:ext cx="9144000" cy="4324350"/>
          </a:xfrm>
          <a:prstGeom prst="rect">
            <a:avLst/>
          </a:prstGeom>
        </p:spPr>
      </p:pic>
      <p:sp>
        <p:nvSpPr>
          <p:cNvPr id="25" name="Rectangle 24"/>
          <p:cNvSpPr/>
          <p:nvPr/>
        </p:nvSpPr>
        <p:spPr>
          <a:xfrm>
            <a:off x="2843808" y="6165304"/>
            <a:ext cx="3865778" cy="523220"/>
          </a:xfrm>
          <a:prstGeom prst="rect">
            <a:avLst/>
          </a:prstGeom>
        </p:spPr>
        <p:txBody>
          <a:bodyPr wrap="square">
            <a:spAutoFit/>
          </a:bodyPr>
          <a:lstStyle/>
          <a:p>
            <a:r>
              <a:rPr lang="fr-CA" sz="2800" dirty="0" smtClean="0"/>
              <a:t>Département de chimie</a:t>
            </a:r>
          </a:p>
        </p:txBody>
      </p:sp>
      <p:sp>
        <p:nvSpPr>
          <p:cNvPr id="7" name="ZoneTexte 6"/>
          <p:cNvSpPr txBox="1"/>
          <p:nvPr/>
        </p:nvSpPr>
        <p:spPr>
          <a:xfrm>
            <a:off x="0" y="6426914"/>
            <a:ext cx="7488832" cy="369332"/>
          </a:xfrm>
          <a:prstGeom prst="rect">
            <a:avLst/>
          </a:prstGeom>
          <a:noFill/>
        </p:spPr>
        <p:txBody>
          <a:bodyPr wrap="square" rtlCol="0">
            <a:spAutoFit/>
          </a:bodyPr>
          <a:lstStyle/>
          <a:p>
            <a:r>
              <a:rPr lang="fr-CA" dirty="0" smtClean="0"/>
              <a:t>Absente : </a:t>
            </a:r>
            <a:r>
              <a:rPr lang="fr-CA" dirty="0" err="1" smtClean="0"/>
              <a:t>Azélie</a:t>
            </a:r>
            <a:r>
              <a:rPr lang="fr-CA" dirty="0" smtClean="0"/>
              <a:t> </a:t>
            </a:r>
            <a:r>
              <a:rPr lang="fr-CA" dirty="0" err="1" smtClean="0"/>
              <a:t>Arpin</a:t>
            </a:r>
            <a:endParaRPr lang="fr-CA" dirty="0"/>
          </a:p>
        </p:txBody>
      </p:sp>
    </p:spTree>
    <p:extLst>
      <p:ext uri="{BB962C8B-B14F-4D97-AF65-F5344CB8AC3E}">
        <p14:creationId xmlns:p14="http://schemas.microsoft.com/office/powerpoint/2010/main" val="142569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782355"/>
            <a:ext cx="7275264" cy="5456448"/>
          </a:xfrm>
          <a:prstGeom prst="rect">
            <a:avLst/>
          </a:prstGeom>
        </p:spPr>
      </p:pic>
      <p:sp>
        <p:nvSpPr>
          <p:cNvPr id="19" name="Rectangle 18"/>
          <p:cNvSpPr/>
          <p:nvPr/>
        </p:nvSpPr>
        <p:spPr>
          <a:xfrm>
            <a:off x="323528" y="116632"/>
            <a:ext cx="184731" cy="584775"/>
          </a:xfrm>
          <a:prstGeom prst="rect">
            <a:avLst/>
          </a:prstGeom>
        </p:spPr>
        <p:txBody>
          <a:bodyPr wrap="none">
            <a:spAutoFit/>
          </a:bodyPr>
          <a:lstStyle/>
          <a:p>
            <a:endParaRPr lang="fr-CA" sz="3200" dirty="0" smtClean="0"/>
          </a:p>
        </p:txBody>
      </p:sp>
      <p:sp>
        <p:nvSpPr>
          <p:cNvPr id="7" name="Rectangle 6"/>
          <p:cNvSpPr/>
          <p:nvPr/>
        </p:nvSpPr>
        <p:spPr>
          <a:xfrm>
            <a:off x="303387" y="260648"/>
            <a:ext cx="2460482" cy="523220"/>
          </a:xfrm>
          <a:prstGeom prst="rect">
            <a:avLst/>
          </a:prstGeom>
        </p:spPr>
        <p:txBody>
          <a:bodyPr wrap="none">
            <a:spAutoFit/>
          </a:bodyPr>
          <a:lstStyle/>
          <a:p>
            <a:r>
              <a:rPr lang="fr-CA" sz="2800" dirty="0" smtClean="0"/>
              <a:t>Remerciements</a:t>
            </a:r>
            <a:endParaRPr lang="fr-CA" sz="2800" dirty="0"/>
          </a:p>
        </p:txBody>
      </p:sp>
    </p:spTree>
    <p:extLst>
      <p:ext uri="{BB962C8B-B14F-4D97-AF65-F5344CB8AC3E}">
        <p14:creationId xmlns:p14="http://schemas.microsoft.com/office/powerpoint/2010/main" val="2520375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11" name="ZoneTexte 10"/>
          <p:cNvSpPr txBox="1"/>
          <p:nvPr/>
        </p:nvSpPr>
        <p:spPr>
          <a:xfrm>
            <a:off x="467544" y="190203"/>
            <a:ext cx="8496944" cy="5262979"/>
          </a:xfrm>
          <a:prstGeom prst="rect">
            <a:avLst/>
          </a:prstGeom>
          <a:noFill/>
          <a:ln w="25400">
            <a:noFill/>
          </a:ln>
        </p:spPr>
        <p:txBody>
          <a:bodyPr wrap="square" rtlCol="0">
            <a:spAutoFit/>
          </a:bodyPr>
          <a:lstStyle/>
          <a:p>
            <a:r>
              <a:rPr lang="fr-CA" sz="2800" dirty="0" smtClean="0"/>
              <a:t>Que savez-vous de la ‘’Classe inversée’’ ?</a:t>
            </a:r>
          </a:p>
          <a:p>
            <a:endParaRPr lang="fr-CA" sz="2800" dirty="0" smtClean="0"/>
          </a:p>
          <a:p>
            <a:endParaRPr lang="fr-CA" sz="2800" dirty="0" smtClean="0"/>
          </a:p>
          <a:p>
            <a:pPr marL="514350" indent="-514350">
              <a:buAutoNum type="arabicParenR"/>
            </a:pPr>
            <a:r>
              <a:rPr lang="fr-CA" sz="2800" dirty="0" smtClean="0"/>
              <a:t>La QUOI ?</a:t>
            </a:r>
          </a:p>
          <a:p>
            <a:pPr marL="514350" indent="-514350">
              <a:buAutoNum type="arabicParenR"/>
            </a:pPr>
            <a:endParaRPr lang="fr-CA" sz="2800" dirty="0"/>
          </a:p>
          <a:p>
            <a:pPr marL="514350" indent="-514350">
              <a:buAutoNum type="arabicParenR"/>
            </a:pPr>
            <a:r>
              <a:rPr lang="fr-CA" sz="2800" dirty="0" smtClean="0"/>
              <a:t>Je ne connais que le nom.</a:t>
            </a:r>
          </a:p>
          <a:p>
            <a:pPr marL="514350" indent="-514350">
              <a:buAutoNum type="arabicParenR"/>
            </a:pPr>
            <a:endParaRPr lang="fr-CA" sz="2800" dirty="0"/>
          </a:p>
          <a:p>
            <a:pPr marL="514350" indent="-514350">
              <a:buAutoNum type="arabicParenR"/>
            </a:pPr>
            <a:r>
              <a:rPr lang="fr-CA" sz="2800" dirty="0" smtClean="0"/>
              <a:t>Je sais ce que c’est, mais je veux connaître les détails.</a:t>
            </a:r>
          </a:p>
          <a:p>
            <a:pPr marL="514350" indent="-514350">
              <a:buAutoNum type="arabicParenR"/>
            </a:pPr>
            <a:endParaRPr lang="fr-CA" sz="2800" dirty="0" smtClean="0"/>
          </a:p>
          <a:p>
            <a:pPr marL="514350" indent="-514350">
              <a:buFontTx/>
              <a:buAutoNum type="arabicParenR"/>
            </a:pPr>
            <a:r>
              <a:rPr lang="fr-CA" sz="2800" dirty="0" smtClean="0"/>
              <a:t>J’ai déjà assisté à une conférence sur le sujet.</a:t>
            </a:r>
            <a:endParaRPr lang="fr-CA" sz="2800" dirty="0"/>
          </a:p>
          <a:p>
            <a:pPr marL="514350" indent="-514350">
              <a:buAutoNum type="arabicParenR"/>
            </a:pPr>
            <a:endParaRPr lang="fr-CA" sz="2800" dirty="0" smtClean="0"/>
          </a:p>
          <a:p>
            <a:pPr marL="514350" indent="-514350">
              <a:buAutoNum type="arabicParenR"/>
            </a:pPr>
            <a:r>
              <a:rPr lang="fr-CA" sz="2800" dirty="0" smtClean="0"/>
              <a:t>Je la pratique dans mes cours !!</a:t>
            </a:r>
            <a:endParaRPr lang="fr-CA" sz="2800" dirty="0"/>
          </a:p>
        </p:txBody>
      </p:sp>
    </p:spTree>
    <p:extLst>
      <p:ext uri="{BB962C8B-B14F-4D97-AF65-F5344CB8AC3E}">
        <p14:creationId xmlns:p14="http://schemas.microsoft.com/office/powerpoint/2010/main" val="1375729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72008" y="980728"/>
            <a:ext cx="2832000" cy="2784550"/>
            <a:chOff x="72008" y="-111870"/>
            <a:chExt cx="2832000" cy="2784550"/>
          </a:xfrm>
        </p:grpSpPr>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 y="548680"/>
              <a:ext cx="2832000" cy="2124000"/>
            </a:xfrm>
            <a:prstGeom prst="rect">
              <a:avLst/>
            </a:prstGeom>
          </p:spPr>
        </p:pic>
        <p:sp>
          <p:nvSpPr>
            <p:cNvPr id="12" name="Rectangle 11"/>
            <p:cNvSpPr/>
            <p:nvPr/>
          </p:nvSpPr>
          <p:spPr>
            <a:xfrm>
              <a:off x="551904" y="-111870"/>
              <a:ext cx="1872208" cy="461665"/>
            </a:xfrm>
            <a:prstGeom prst="rect">
              <a:avLst/>
            </a:prstGeom>
          </p:spPr>
          <p:txBody>
            <a:bodyPr wrap="square" numCol="1">
              <a:spAutoFit/>
            </a:bodyPr>
            <a:lstStyle/>
            <a:p>
              <a:pPr algn="ctr"/>
              <a:r>
                <a:rPr lang="fr-CA" sz="2400" dirty="0" smtClean="0"/>
                <a:t>Introduction</a:t>
              </a:r>
              <a:endParaRPr lang="fr-CA" sz="2400" dirty="0"/>
            </a:p>
          </p:txBody>
        </p:sp>
      </p:grpSp>
      <p:grpSp>
        <p:nvGrpSpPr>
          <p:cNvPr id="24" name="Groupe 23"/>
          <p:cNvGrpSpPr/>
          <p:nvPr/>
        </p:nvGrpSpPr>
        <p:grpSpPr>
          <a:xfrm>
            <a:off x="3175469" y="980728"/>
            <a:ext cx="2821432" cy="2796684"/>
            <a:chOff x="2987824" y="-111870"/>
            <a:chExt cx="2821432" cy="2796684"/>
          </a:xfrm>
        </p:grpSpPr>
        <p:pic>
          <p:nvPicPr>
            <p:cNvPr id="13" name="Image 12"/>
            <p:cNvPicPr>
              <a:picLocks noChangeAspect="1"/>
            </p:cNvPicPr>
            <p:nvPr/>
          </p:nvPicPr>
          <p:blipFill rotWithShape="1">
            <a:blip r:embed="rId3" cstate="print">
              <a:extLst>
                <a:ext uri="{28A0092B-C50C-407E-A947-70E740481C1C}">
                  <a14:useLocalDpi xmlns:a14="http://schemas.microsoft.com/office/drawing/2010/main" val="0"/>
                </a:ext>
              </a:extLst>
            </a:blip>
            <a:srcRect b="13342"/>
            <a:stretch/>
          </p:blipFill>
          <p:spPr>
            <a:xfrm>
              <a:off x="2987824" y="560814"/>
              <a:ext cx="2821432" cy="2124000"/>
            </a:xfrm>
            <a:prstGeom prst="rect">
              <a:avLst/>
            </a:prstGeom>
          </p:spPr>
        </p:pic>
        <p:sp>
          <p:nvSpPr>
            <p:cNvPr id="14" name="Rectangle 13"/>
            <p:cNvSpPr/>
            <p:nvPr/>
          </p:nvSpPr>
          <p:spPr>
            <a:xfrm>
              <a:off x="3462436" y="-111870"/>
              <a:ext cx="1872208" cy="461665"/>
            </a:xfrm>
            <a:prstGeom prst="rect">
              <a:avLst/>
            </a:prstGeom>
          </p:spPr>
          <p:txBody>
            <a:bodyPr wrap="square" numCol="1">
              <a:spAutoFit/>
            </a:bodyPr>
            <a:lstStyle/>
            <a:p>
              <a:pPr algn="ctr"/>
              <a:r>
                <a:rPr lang="fr-CA" sz="2400" dirty="0" smtClean="0"/>
                <a:t>Structure</a:t>
              </a:r>
              <a:endParaRPr lang="fr-CA" sz="2400" dirty="0"/>
            </a:p>
          </p:txBody>
        </p:sp>
      </p:grpSp>
      <p:grpSp>
        <p:nvGrpSpPr>
          <p:cNvPr id="25" name="Groupe 24"/>
          <p:cNvGrpSpPr/>
          <p:nvPr/>
        </p:nvGrpSpPr>
        <p:grpSpPr>
          <a:xfrm>
            <a:off x="123092" y="3904301"/>
            <a:ext cx="2864732" cy="2526059"/>
            <a:chOff x="6268362" y="104631"/>
            <a:chExt cx="2832000" cy="2599214"/>
          </a:xfrm>
        </p:grpSpPr>
        <p:pic>
          <p:nvPicPr>
            <p:cNvPr id="21" name="Imag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8362" y="579845"/>
              <a:ext cx="2832000" cy="2124000"/>
            </a:xfrm>
            <a:prstGeom prst="rect">
              <a:avLst/>
            </a:prstGeom>
          </p:spPr>
        </p:pic>
        <p:sp>
          <p:nvSpPr>
            <p:cNvPr id="22" name="Rectangle 21"/>
            <p:cNvSpPr/>
            <p:nvPr/>
          </p:nvSpPr>
          <p:spPr>
            <a:xfrm>
              <a:off x="6748258" y="104631"/>
              <a:ext cx="1872208" cy="475035"/>
            </a:xfrm>
            <a:prstGeom prst="rect">
              <a:avLst/>
            </a:prstGeom>
          </p:spPr>
          <p:txBody>
            <a:bodyPr wrap="square" numCol="1">
              <a:spAutoFit/>
            </a:bodyPr>
            <a:lstStyle/>
            <a:p>
              <a:pPr algn="ctr"/>
              <a:r>
                <a:rPr lang="fr-CA" sz="2400" dirty="0" smtClean="0"/>
                <a:t>Résultats</a:t>
              </a:r>
              <a:endParaRPr lang="fr-CA" sz="2400" dirty="0"/>
            </a:p>
          </p:txBody>
        </p:sp>
      </p:grpSp>
      <p:grpSp>
        <p:nvGrpSpPr>
          <p:cNvPr id="31" name="Groupe 30"/>
          <p:cNvGrpSpPr/>
          <p:nvPr/>
        </p:nvGrpSpPr>
        <p:grpSpPr>
          <a:xfrm>
            <a:off x="3203848" y="3933056"/>
            <a:ext cx="2664296" cy="2497305"/>
            <a:chOff x="35496" y="3427195"/>
            <a:chExt cx="2497659" cy="2296853"/>
          </a:xfrm>
        </p:grpSpPr>
        <p:pic>
          <p:nvPicPr>
            <p:cNvPr id="18" name="Imag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3850804"/>
              <a:ext cx="2497659" cy="1873244"/>
            </a:xfrm>
            <a:prstGeom prst="rect">
              <a:avLst/>
            </a:prstGeom>
          </p:spPr>
        </p:pic>
        <p:sp>
          <p:nvSpPr>
            <p:cNvPr id="26" name="Rectangle 25"/>
            <p:cNvSpPr/>
            <p:nvPr/>
          </p:nvSpPr>
          <p:spPr>
            <a:xfrm>
              <a:off x="348221" y="3427195"/>
              <a:ext cx="1872208" cy="424608"/>
            </a:xfrm>
            <a:prstGeom prst="rect">
              <a:avLst/>
            </a:prstGeom>
          </p:spPr>
          <p:txBody>
            <a:bodyPr wrap="square" numCol="1">
              <a:spAutoFit/>
            </a:bodyPr>
            <a:lstStyle/>
            <a:p>
              <a:pPr algn="ctr"/>
              <a:r>
                <a:rPr lang="fr-CA" sz="2400" dirty="0" smtClean="0"/>
                <a:t>Vidéos</a:t>
              </a:r>
              <a:endParaRPr lang="fr-CA" sz="2400" dirty="0"/>
            </a:p>
          </p:txBody>
        </p:sp>
      </p:grpSp>
      <p:grpSp>
        <p:nvGrpSpPr>
          <p:cNvPr id="30" name="Groupe 29"/>
          <p:cNvGrpSpPr/>
          <p:nvPr/>
        </p:nvGrpSpPr>
        <p:grpSpPr>
          <a:xfrm>
            <a:off x="6120447" y="3904302"/>
            <a:ext cx="2706991" cy="2526060"/>
            <a:chOff x="2699792" y="3324444"/>
            <a:chExt cx="2484000" cy="2399604"/>
          </a:xfrm>
        </p:grpSpPr>
        <p:pic>
          <p:nvPicPr>
            <p:cNvPr id="19" name="Imag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9792" y="3861048"/>
              <a:ext cx="2484000" cy="1863000"/>
            </a:xfrm>
            <a:prstGeom prst="rect">
              <a:avLst/>
            </a:prstGeom>
          </p:spPr>
        </p:pic>
        <p:sp>
          <p:nvSpPr>
            <p:cNvPr id="27" name="Rectangle 26"/>
            <p:cNvSpPr/>
            <p:nvPr/>
          </p:nvSpPr>
          <p:spPr>
            <a:xfrm>
              <a:off x="3005688" y="3324444"/>
              <a:ext cx="1872208" cy="438554"/>
            </a:xfrm>
            <a:prstGeom prst="rect">
              <a:avLst/>
            </a:prstGeom>
          </p:spPr>
          <p:txBody>
            <a:bodyPr wrap="square" numCol="1">
              <a:spAutoFit/>
            </a:bodyPr>
            <a:lstStyle/>
            <a:p>
              <a:pPr algn="ctr"/>
              <a:r>
                <a:rPr lang="fr-CA" sz="2400" dirty="0" smtClean="0"/>
                <a:t>Organisation</a:t>
              </a:r>
              <a:endParaRPr lang="fr-CA" sz="2400" dirty="0"/>
            </a:p>
          </p:txBody>
        </p:sp>
      </p:grpSp>
      <p:grpSp>
        <p:nvGrpSpPr>
          <p:cNvPr id="29" name="Groupe 28"/>
          <p:cNvGrpSpPr/>
          <p:nvPr/>
        </p:nvGrpSpPr>
        <p:grpSpPr>
          <a:xfrm>
            <a:off x="6156176" y="764704"/>
            <a:ext cx="2671263" cy="2970208"/>
            <a:chOff x="5206841" y="3086011"/>
            <a:chExt cx="2484000" cy="2720363"/>
          </a:xfrm>
        </p:grpSpPr>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06841" y="3943374"/>
              <a:ext cx="2484000" cy="1863000"/>
            </a:xfrm>
            <a:prstGeom prst="rect">
              <a:avLst/>
            </a:prstGeom>
          </p:spPr>
        </p:pic>
        <p:sp>
          <p:nvSpPr>
            <p:cNvPr id="28" name="Rectangle 27"/>
            <p:cNvSpPr/>
            <p:nvPr/>
          </p:nvSpPr>
          <p:spPr>
            <a:xfrm>
              <a:off x="5506258" y="3086011"/>
              <a:ext cx="1872208" cy="761096"/>
            </a:xfrm>
            <a:prstGeom prst="rect">
              <a:avLst/>
            </a:prstGeom>
          </p:spPr>
          <p:txBody>
            <a:bodyPr wrap="square" numCol="1">
              <a:spAutoFit/>
            </a:bodyPr>
            <a:lstStyle/>
            <a:p>
              <a:pPr algn="ctr"/>
              <a:r>
                <a:rPr lang="fr-CA" sz="2400" dirty="0" smtClean="0"/>
                <a:t>Temps de classe</a:t>
              </a:r>
              <a:endParaRPr lang="fr-CA" sz="2400" dirty="0"/>
            </a:p>
          </p:txBody>
        </p:sp>
      </p:grpSp>
      <p:sp>
        <p:nvSpPr>
          <p:cNvPr id="32" name="Rectangle 31"/>
          <p:cNvSpPr/>
          <p:nvPr/>
        </p:nvSpPr>
        <p:spPr>
          <a:xfrm>
            <a:off x="323528" y="188640"/>
            <a:ext cx="2256067" cy="523220"/>
          </a:xfrm>
          <a:prstGeom prst="rect">
            <a:avLst/>
          </a:prstGeom>
        </p:spPr>
        <p:txBody>
          <a:bodyPr wrap="none">
            <a:spAutoFit/>
          </a:bodyPr>
          <a:lstStyle/>
          <a:p>
            <a:r>
              <a:rPr lang="fr-CA" sz="2800" dirty="0" smtClean="0"/>
              <a:t>Plan de match</a:t>
            </a:r>
            <a:endParaRPr lang="fr-CA" sz="2800" dirty="0"/>
          </a:p>
        </p:txBody>
      </p:sp>
    </p:spTree>
    <p:extLst>
      <p:ext uri="{BB962C8B-B14F-4D97-AF65-F5344CB8AC3E}">
        <p14:creationId xmlns:p14="http://schemas.microsoft.com/office/powerpoint/2010/main" val="1734753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27784" y="2496736"/>
            <a:ext cx="5446397" cy="1200329"/>
          </a:xfrm>
          <a:prstGeom prst="rect">
            <a:avLst/>
          </a:prstGeom>
          <a:noFill/>
        </p:spPr>
        <p:txBody>
          <a:bodyPr wrap="square" rtlCol="0">
            <a:spAutoFit/>
          </a:bodyPr>
          <a:lstStyle/>
          <a:p>
            <a:r>
              <a:rPr lang="fr-CA" sz="2400" dirty="0" smtClean="0"/>
              <a:t>Une partie du contenu </a:t>
            </a:r>
            <a:r>
              <a:rPr lang="fr-CA" sz="2400" dirty="0"/>
              <a:t>du cours est présenté hors classe et </a:t>
            </a:r>
            <a:r>
              <a:rPr lang="fr-CA" sz="2400" dirty="0" smtClean="0"/>
              <a:t>certains </a:t>
            </a:r>
            <a:r>
              <a:rPr lang="fr-CA" sz="2400" dirty="0"/>
              <a:t>travaux et devoirs </a:t>
            </a:r>
            <a:r>
              <a:rPr lang="fr-CA" sz="2400" dirty="0" smtClean="0"/>
              <a:t>sont abordés en </a:t>
            </a:r>
            <a:r>
              <a:rPr lang="fr-CA" sz="2400" dirty="0"/>
              <a:t>classe.</a:t>
            </a:r>
          </a:p>
        </p:txBody>
      </p:sp>
      <p:sp>
        <p:nvSpPr>
          <p:cNvPr id="4" name="Rectangle 3"/>
          <p:cNvSpPr/>
          <p:nvPr/>
        </p:nvSpPr>
        <p:spPr>
          <a:xfrm>
            <a:off x="323528" y="188640"/>
            <a:ext cx="7161319" cy="523220"/>
          </a:xfrm>
          <a:prstGeom prst="rect">
            <a:avLst/>
          </a:prstGeom>
        </p:spPr>
        <p:txBody>
          <a:bodyPr wrap="none">
            <a:spAutoFit/>
          </a:bodyPr>
          <a:lstStyle/>
          <a:p>
            <a:r>
              <a:rPr lang="fr-CA" sz="2800" dirty="0" smtClean="0"/>
              <a:t>La philosophie ou dynamique de classe inversée</a:t>
            </a:r>
            <a:endParaRPr lang="fr-CA" sz="2800" dirty="0"/>
          </a:p>
        </p:txBody>
      </p:sp>
      <p:sp>
        <p:nvSpPr>
          <p:cNvPr id="5" name="Rectangle 4"/>
          <p:cNvSpPr/>
          <p:nvPr/>
        </p:nvSpPr>
        <p:spPr>
          <a:xfrm>
            <a:off x="611560" y="1124744"/>
            <a:ext cx="4897311" cy="461665"/>
          </a:xfrm>
          <a:prstGeom prst="rect">
            <a:avLst/>
          </a:prstGeom>
        </p:spPr>
        <p:txBody>
          <a:bodyPr wrap="square" numCol="2">
            <a:spAutoFit/>
          </a:bodyPr>
          <a:lstStyle/>
          <a:p>
            <a:r>
              <a:rPr lang="fr-CA" sz="2400" dirty="0" smtClean="0"/>
              <a:t>Quoi ? </a:t>
            </a:r>
            <a:endParaRPr lang="fr-CA" sz="2400" dirty="0"/>
          </a:p>
        </p:txBody>
      </p:sp>
      <p:sp>
        <p:nvSpPr>
          <p:cNvPr id="6" name="Rectangle 5"/>
          <p:cNvSpPr/>
          <p:nvPr/>
        </p:nvSpPr>
        <p:spPr>
          <a:xfrm>
            <a:off x="2627784" y="1052736"/>
            <a:ext cx="5616624" cy="1200329"/>
          </a:xfrm>
          <a:prstGeom prst="rect">
            <a:avLst/>
          </a:prstGeom>
        </p:spPr>
        <p:txBody>
          <a:bodyPr wrap="square">
            <a:spAutoFit/>
          </a:bodyPr>
          <a:lstStyle/>
          <a:p>
            <a:r>
              <a:rPr lang="fr-CA" sz="2400" dirty="0" smtClean="0"/>
              <a:t>Chercher à libérer </a:t>
            </a:r>
            <a:r>
              <a:rPr lang="fr-CA" sz="2400" dirty="0"/>
              <a:t>du temps en classe pour permettre </a:t>
            </a:r>
            <a:r>
              <a:rPr lang="fr-CA" sz="2400" dirty="0" smtClean="0"/>
              <a:t>à l’enseignant </a:t>
            </a:r>
            <a:r>
              <a:rPr lang="fr-CA" sz="2400" dirty="0"/>
              <a:t>de mieux engager ses </a:t>
            </a:r>
            <a:r>
              <a:rPr lang="fr-CA" sz="2400" dirty="0" smtClean="0"/>
              <a:t>étudiants</a:t>
            </a:r>
            <a:r>
              <a:rPr lang="fr-CA" sz="2400" dirty="0"/>
              <a:t>.</a:t>
            </a:r>
          </a:p>
        </p:txBody>
      </p:sp>
      <p:sp>
        <p:nvSpPr>
          <p:cNvPr id="8" name="Rectangle 7"/>
          <p:cNvSpPr/>
          <p:nvPr/>
        </p:nvSpPr>
        <p:spPr>
          <a:xfrm>
            <a:off x="611560" y="3687415"/>
            <a:ext cx="4897311" cy="461665"/>
          </a:xfrm>
          <a:prstGeom prst="rect">
            <a:avLst/>
          </a:prstGeom>
        </p:spPr>
        <p:txBody>
          <a:bodyPr wrap="square" numCol="2">
            <a:spAutoFit/>
          </a:bodyPr>
          <a:lstStyle/>
          <a:p>
            <a:r>
              <a:rPr lang="fr-CA" sz="2400" dirty="0" smtClean="0"/>
              <a:t>Pourquoi ?</a:t>
            </a:r>
            <a:endParaRPr lang="fr-CA" sz="2400" dirty="0"/>
          </a:p>
        </p:txBody>
      </p:sp>
      <p:sp>
        <p:nvSpPr>
          <p:cNvPr id="10" name="Rectangle 9"/>
          <p:cNvSpPr/>
          <p:nvPr/>
        </p:nvSpPr>
        <p:spPr>
          <a:xfrm>
            <a:off x="2627784" y="3784972"/>
            <a:ext cx="5328592" cy="2308324"/>
          </a:xfrm>
          <a:prstGeom prst="rect">
            <a:avLst/>
          </a:prstGeom>
        </p:spPr>
        <p:txBody>
          <a:bodyPr wrap="square">
            <a:spAutoFit/>
          </a:bodyPr>
          <a:lstStyle/>
          <a:p>
            <a:r>
              <a:rPr lang="fr-CA" sz="2400" dirty="0" smtClean="0"/>
              <a:t>Pour augmenter </a:t>
            </a:r>
            <a:r>
              <a:rPr lang="fr-CA" sz="2400" dirty="0"/>
              <a:t>les taux de </a:t>
            </a:r>
            <a:r>
              <a:rPr lang="fr-CA" sz="2400" dirty="0" smtClean="0"/>
              <a:t>réussite.</a:t>
            </a:r>
          </a:p>
          <a:p>
            <a:r>
              <a:rPr lang="fr-CA" sz="2400" dirty="0" smtClean="0"/>
              <a:t>Pour améliorer la persistance et la motivation.</a:t>
            </a:r>
          </a:p>
          <a:p>
            <a:r>
              <a:rPr lang="fr-CA" sz="2400" dirty="0" smtClean="0"/>
              <a:t>Pour rejoindre le plus grand nombre.</a:t>
            </a:r>
          </a:p>
          <a:p>
            <a:r>
              <a:rPr lang="fr-CA" sz="2400" dirty="0" smtClean="0"/>
              <a:t>Pour varier nos approches pédagogiques</a:t>
            </a:r>
            <a:endParaRPr lang="fr-CA" sz="2400" dirty="0"/>
          </a:p>
          <a:p>
            <a:endParaRPr lang="fr-CA" sz="2400" dirty="0"/>
          </a:p>
        </p:txBody>
      </p:sp>
      <p:sp>
        <p:nvSpPr>
          <p:cNvPr id="11" name="Rectangle 10"/>
          <p:cNvSpPr/>
          <p:nvPr/>
        </p:nvSpPr>
        <p:spPr>
          <a:xfrm>
            <a:off x="1292159" y="5611505"/>
            <a:ext cx="5944137" cy="1246495"/>
          </a:xfrm>
          <a:prstGeom prst="rect">
            <a:avLst/>
          </a:prstGeom>
        </p:spPr>
        <p:txBody>
          <a:bodyPr wrap="square">
            <a:spAutoFit/>
          </a:bodyPr>
          <a:lstStyle/>
          <a:p>
            <a:pPr algn="ctr"/>
            <a:endParaRPr lang="fr-CA" sz="2500" b="1" dirty="0" smtClean="0">
              <a:latin typeface="Cambria" pitchFamily="18" charset="0"/>
            </a:endParaRPr>
          </a:p>
          <a:p>
            <a:pPr algn="ctr"/>
            <a:r>
              <a:rPr lang="fr-CA" sz="2500" b="1" i="1" dirty="0" smtClean="0">
                <a:latin typeface="Cambria" panose="02040503050406030204" pitchFamily="18" charset="0"/>
              </a:rPr>
              <a:t>Devenez activement passif !</a:t>
            </a:r>
          </a:p>
          <a:p>
            <a:pPr algn="ctr"/>
            <a:r>
              <a:rPr lang="fr-CA" sz="2500" b="1" i="1" dirty="0" smtClean="0">
                <a:latin typeface="Cambria" panose="02040503050406030204" pitchFamily="18" charset="0"/>
              </a:rPr>
              <a:t>Rendez-les actifs !!</a:t>
            </a:r>
            <a:endParaRPr lang="fr-CA" sz="2500" b="1" i="1" dirty="0">
              <a:latin typeface="Cambria" pitchFamily="18" charset="0"/>
            </a:endParaRPr>
          </a:p>
        </p:txBody>
      </p:sp>
      <p:sp>
        <p:nvSpPr>
          <p:cNvPr id="3" name="ZoneTexte 2"/>
          <p:cNvSpPr txBox="1"/>
          <p:nvPr/>
        </p:nvSpPr>
        <p:spPr>
          <a:xfrm>
            <a:off x="611560" y="2535287"/>
            <a:ext cx="1728192" cy="461665"/>
          </a:xfrm>
          <a:prstGeom prst="rect">
            <a:avLst/>
          </a:prstGeom>
          <a:noFill/>
        </p:spPr>
        <p:txBody>
          <a:bodyPr wrap="square" rtlCol="0">
            <a:spAutoFit/>
          </a:bodyPr>
          <a:lstStyle/>
          <a:p>
            <a:r>
              <a:rPr lang="fr-CA" sz="2400" dirty="0" smtClean="0"/>
              <a:t>Comment ?</a:t>
            </a:r>
            <a:endParaRPr lang="fr-CA" sz="2400" dirty="0"/>
          </a:p>
        </p:txBody>
      </p:sp>
    </p:spTree>
    <p:extLst>
      <p:ext uri="{BB962C8B-B14F-4D97-AF65-F5344CB8AC3E}">
        <p14:creationId xmlns:p14="http://schemas.microsoft.com/office/powerpoint/2010/main" val="2200104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futureeducators.org/goteach/wp-content/uploads/2011/08/Sams_Bergman_Inov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260" y="2019034"/>
            <a:ext cx="5317514" cy="28803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1416" y="6525344"/>
            <a:ext cx="4572000" cy="246221"/>
          </a:xfrm>
          <a:prstGeom prst="rect">
            <a:avLst/>
          </a:prstGeom>
        </p:spPr>
        <p:txBody>
          <a:bodyPr>
            <a:spAutoFit/>
          </a:bodyPr>
          <a:lstStyle/>
          <a:p>
            <a:r>
              <a:rPr lang="fr-CA" sz="1000" dirty="0"/>
              <a:t>http://www.futureeducators.org/goteach/2011/08/09/innov8-flip-it/</a:t>
            </a:r>
          </a:p>
        </p:txBody>
      </p:sp>
      <p:sp>
        <p:nvSpPr>
          <p:cNvPr id="3" name="Rectangle 2"/>
          <p:cNvSpPr/>
          <p:nvPr/>
        </p:nvSpPr>
        <p:spPr>
          <a:xfrm>
            <a:off x="683568" y="1442970"/>
            <a:ext cx="1659300" cy="461665"/>
          </a:xfrm>
          <a:prstGeom prst="rect">
            <a:avLst/>
          </a:prstGeom>
        </p:spPr>
        <p:txBody>
          <a:bodyPr wrap="none">
            <a:spAutoFit/>
          </a:bodyPr>
          <a:lstStyle/>
          <a:p>
            <a:r>
              <a:rPr lang="fr-CA" sz="2400" dirty="0"/>
              <a:t>Aaron </a:t>
            </a:r>
            <a:r>
              <a:rPr lang="fr-CA" sz="2400" dirty="0" err="1"/>
              <a:t>Sams</a:t>
            </a:r>
            <a:endParaRPr lang="fr-CA" sz="2400" dirty="0"/>
          </a:p>
        </p:txBody>
      </p:sp>
      <p:sp>
        <p:nvSpPr>
          <p:cNvPr id="5" name="Rectangle 4"/>
          <p:cNvSpPr/>
          <p:nvPr/>
        </p:nvSpPr>
        <p:spPr>
          <a:xfrm>
            <a:off x="2555776" y="1442970"/>
            <a:ext cx="2678234" cy="461665"/>
          </a:xfrm>
          <a:prstGeom prst="rect">
            <a:avLst/>
          </a:prstGeom>
        </p:spPr>
        <p:txBody>
          <a:bodyPr wrap="none">
            <a:spAutoFit/>
          </a:bodyPr>
          <a:lstStyle/>
          <a:p>
            <a:r>
              <a:rPr lang="fr-CA" sz="2400" dirty="0"/>
              <a:t>Jonathan </a:t>
            </a:r>
            <a:r>
              <a:rPr lang="fr-CA" sz="2400" dirty="0" err="1"/>
              <a:t>Bergmann</a:t>
            </a:r>
            <a:endParaRPr lang="fr-CA" sz="2400" dirty="0"/>
          </a:p>
        </p:txBody>
      </p:sp>
      <p:sp>
        <p:nvSpPr>
          <p:cNvPr id="6" name="Rectangle 5"/>
          <p:cNvSpPr/>
          <p:nvPr/>
        </p:nvSpPr>
        <p:spPr>
          <a:xfrm>
            <a:off x="395536" y="4911551"/>
            <a:ext cx="4608512" cy="461665"/>
          </a:xfrm>
          <a:prstGeom prst="rect">
            <a:avLst/>
          </a:prstGeom>
        </p:spPr>
        <p:txBody>
          <a:bodyPr wrap="square">
            <a:spAutoFit/>
          </a:bodyPr>
          <a:lstStyle/>
          <a:p>
            <a:pPr algn="ctr"/>
            <a:r>
              <a:rPr lang="en-US" sz="2400" dirty="0" smtClean="0"/>
              <a:t>Colorado, E-U.</a:t>
            </a:r>
            <a:endParaRPr lang="fr-CA" sz="2400" dirty="0"/>
          </a:p>
        </p:txBody>
      </p:sp>
      <p:sp>
        <p:nvSpPr>
          <p:cNvPr id="15" name="ZoneTexte 14"/>
          <p:cNvSpPr txBox="1"/>
          <p:nvPr/>
        </p:nvSpPr>
        <p:spPr>
          <a:xfrm>
            <a:off x="213030" y="147990"/>
            <a:ext cx="3720121" cy="461665"/>
          </a:xfrm>
          <a:prstGeom prst="rect">
            <a:avLst/>
          </a:prstGeom>
          <a:noFill/>
        </p:spPr>
        <p:txBody>
          <a:bodyPr wrap="none" rtlCol="0">
            <a:spAutoFit/>
          </a:bodyPr>
          <a:lstStyle/>
          <a:p>
            <a:r>
              <a:rPr lang="fr-CA" sz="2400" dirty="0" smtClean="0"/>
              <a:t>Depuis 2007, aux États-Unis</a:t>
            </a:r>
            <a:endParaRPr lang="fr-CA" sz="2400" dirty="0"/>
          </a:p>
        </p:txBody>
      </p:sp>
      <p:pic>
        <p:nvPicPr>
          <p:cNvPr id="56322" name="Picture 2" descr="http://www.hbe.com.au/media/catalog/product/cache/1/image/260x260/9df78eab33525d08d6e5fb8d27136e95/i/s/ist6055_1.jpg"/>
          <p:cNvPicPr>
            <a:picLocks noChangeAspect="1" noChangeArrowheads="1"/>
          </p:cNvPicPr>
          <p:nvPr/>
        </p:nvPicPr>
        <p:blipFill>
          <a:blip r:embed="rId3" cstate="print"/>
          <a:srcRect l="15217" t="-2174" r="15217"/>
          <a:stretch>
            <a:fillRect/>
          </a:stretch>
        </p:blipFill>
        <p:spPr bwMode="auto">
          <a:xfrm>
            <a:off x="5796136" y="260648"/>
            <a:ext cx="2304256" cy="3384376"/>
          </a:xfrm>
          <a:prstGeom prst="rect">
            <a:avLst/>
          </a:prstGeom>
          <a:noFill/>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085" t="31883" r="48109" b="16340"/>
          <a:stretch/>
        </p:blipFill>
        <p:spPr bwMode="auto">
          <a:xfrm>
            <a:off x="6300192" y="3429000"/>
            <a:ext cx="2213487"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762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13493" r="13382" b="47344"/>
          <a:stretch/>
        </p:blipFill>
        <p:spPr>
          <a:xfrm>
            <a:off x="258870" y="5200923"/>
            <a:ext cx="5433222" cy="1638941"/>
          </a:xfrm>
          <a:prstGeom prst="rect">
            <a:avLst/>
          </a:prstGeom>
        </p:spPr>
      </p:pic>
      <p:pic>
        <p:nvPicPr>
          <p:cNvPr id="126978" name="Picture 2" descr="https://si0.twimg.com/profile_images/2452911462/kw5iqg2kmix6ni6ynoc8.jpeg"/>
          <p:cNvPicPr>
            <a:picLocks noChangeAspect="1" noChangeArrowheads="1"/>
          </p:cNvPicPr>
          <p:nvPr/>
        </p:nvPicPr>
        <p:blipFill>
          <a:blip r:embed="rId3" cstate="print"/>
          <a:srcRect t="15650"/>
          <a:stretch>
            <a:fillRect/>
          </a:stretch>
        </p:blipFill>
        <p:spPr bwMode="auto">
          <a:xfrm>
            <a:off x="251520" y="1"/>
            <a:ext cx="1262248" cy="1700808"/>
          </a:xfrm>
          <a:prstGeom prst="rect">
            <a:avLst/>
          </a:prstGeom>
          <a:noFill/>
        </p:spPr>
      </p:pic>
      <p:pic>
        <p:nvPicPr>
          <p:cNvPr id="126986" name="Picture 10" descr="http://b.vimeocdn.com/ts/439/221/439221326_640.jpg"/>
          <p:cNvPicPr>
            <a:picLocks noChangeArrowheads="1"/>
          </p:cNvPicPr>
          <p:nvPr/>
        </p:nvPicPr>
        <p:blipFill>
          <a:blip r:embed="rId4" cstate="print"/>
          <a:srcRect l="21456" t="2100" r="35812"/>
          <a:stretch>
            <a:fillRect/>
          </a:stretch>
        </p:blipFill>
        <p:spPr bwMode="auto">
          <a:xfrm>
            <a:off x="1644449" y="1"/>
            <a:ext cx="1324473" cy="1700808"/>
          </a:xfrm>
          <a:prstGeom prst="rect">
            <a:avLst/>
          </a:prstGeom>
          <a:noFill/>
        </p:spPr>
      </p:pic>
      <p:pic>
        <p:nvPicPr>
          <p:cNvPr id="126988" name="Picture 12" descr="http://www.leveil.com/media/photos/unis/2012/10/26/photo_2202435_resize.jpg"/>
          <p:cNvPicPr>
            <a:picLocks noChangeAspect="1" noChangeArrowheads="1"/>
          </p:cNvPicPr>
          <p:nvPr/>
        </p:nvPicPr>
        <p:blipFill>
          <a:blip r:embed="rId5" cstate="print"/>
          <a:srcRect l="22181" t="4925" r="22368"/>
          <a:stretch>
            <a:fillRect/>
          </a:stretch>
        </p:blipFill>
        <p:spPr bwMode="auto">
          <a:xfrm>
            <a:off x="3099603" y="0"/>
            <a:ext cx="1321563" cy="1700809"/>
          </a:xfrm>
          <a:prstGeom prst="rect">
            <a:avLst/>
          </a:prstGeom>
          <a:noFill/>
        </p:spPr>
      </p:pic>
      <p:pic>
        <p:nvPicPr>
          <p:cNvPr id="126990" name="Picture 14" descr="http://blogs.learnquebec.ca/wordpress-mu/online/files/2011/12/070120110491.jpg"/>
          <p:cNvPicPr>
            <a:picLocks noChangeAspect="1" noChangeArrowheads="1"/>
          </p:cNvPicPr>
          <p:nvPr/>
        </p:nvPicPr>
        <p:blipFill>
          <a:blip r:embed="rId6" cstate="print"/>
          <a:srcRect l="40385"/>
          <a:stretch>
            <a:fillRect/>
          </a:stretch>
        </p:blipFill>
        <p:spPr bwMode="auto">
          <a:xfrm>
            <a:off x="4551847" y="0"/>
            <a:ext cx="1351923" cy="1700809"/>
          </a:xfrm>
          <a:prstGeom prst="rect">
            <a:avLst/>
          </a:prstGeom>
          <a:noFill/>
        </p:spPr>
      </p:pic>
      <p:sp>
        <p:nvSpPr>
          <p:cNvPr id="16" name="ZoneTexte 15"/>
          <p:cNvSpPr txBox="1"/>
          <p:nvPr/>
        </p:nvSpPr>
        <p:spPr>
          <a:xfrm>
            <a:off x="145616" y="1916832"/>
            <a:ext cx="1368152" cy="707886"/>
          </a:xfrm>
          <a:prstGeom prst="rect">
            <a:avLst/>
          </a:prstGeom>
          <a:noFill/>
        </p:spPr>
        <p:txBody>
          <a:bodyPr wrap="square" rtlCol="0">
            <a:spAutoFit/>
          </a:bodyPr>
          <a:lstStyle/>
          <a:p>
            <a:pPr algn="ctr"/>
            <a:r>
              <a:rPr lang="fr-CA" sz="2000" b="1" dirty="0" smtClean="0"/>
              <a:t>Caroline</a:t>
            </a:r>
          </a:p>
          <a:p>
            <a:pPr algn="ctr"/>
            <a:r>
              <a:rPr lang="fr-CA" sz="2000" b="1" dirty="0" smtClean="0"/>
              <a:t> </a:t>
            </a:r>
            <a:r>
              <a:rPr lang="fr-CA" sz="2000" b="1" dirty="0" err="1" smtClean="0"/>
              <a:t>Hétu</a:t>
            </a:r>
            <a:endParaRPr lang="fr-CA" sz="2000" b="1" dirty="0"/>
          </a:p>
        </p:txBody>
      </p:sp>
      <p:sp>
        <p:nvSpPr>
          <p:cNvPr id="17" name="ZoneTexte 16"/>
          <p:cNvSpPr txBox="1"/>
          <p:nvPr/>
        </p:nvSpPr>
        <p:spPr>
          <a:xfrm>
            <a:off x="1619672" y="1832773"/>
            <a:ext cx="1368152" cy="1015663"/>
          </a:xfrm>
          <a:prstGeom prst="rect">
            <a:avLst/>
          </a:prstGeom>
          <a:noFill/>
        </p:spPr>
        <p:txBody>
          <a:bodyPr wrap="square" rtlCol="0">
            <a:spAutoFit/>
          </a:bodyPr>
          <a:lstStyle/>
          <a:p>
            <a:pPr algn="ctr"/>
            <a:r>
              <a:rPr lang="fr-CA" sz="2000" b="1" dirty="0" smtClean="0"/>
              <a:t>Annick Arsenault Carter</a:t>
            </a:r>
            <a:endParaRPr lang="fr-CA" sz="2000" b="1" dirty="0"/>
          </a:p>
        </p:txBody>
      </p:sp>
      <p:sp>
        <p:nvSpPr>
          <p:cNvPr id="18" name="ZoneTexte 17"/>
          <p:cNvSpPr txBox="1"/>
          <p:nvPr/>
        </p:nvSpPr>
        <p:spPr>
          <a:xfrm>
            <a:off x="3059832" y="1971273"/>
            <a:ext cx="1368152" cy="707886"/>
          </a:xfrm>
          <a:prstGeom prst="rect">
            <a:avLst/>
          </a:prstGeom>
          <a:noFill/>
        </p:spPr>
        <p:txBody>
          <a:bodyPr wrap="square" rtlCol="0">
            <a:spAutoFit/>
          </a:bodyPr>
          <a:lstStyle/>
          <a:p>
            <a:pPr algn="ctr"/>
            <a:r>
              <a:rPr lang="fr-CA" sz="2000" b="1" dirty="0" smtClean="0"/>
              <a:t>Samuel </a:t>
            </a:r>
          </a:p>
          <a:p>
            <a:pPr algn="ctr"/>
            <a:r>
              <a:rPr lang="fr-CA" sz="2000" b="1" dirty="0" smtClean="0"/>
              <a:t>Bernard</a:t>
            </a:r>
          </a:p>
        </p:txBody>
      </p:sp>
      <p:sp>
        <p:nvSpPr>
          <p:cNvPr id="19" name="ZoneTexte 18"/>
          <p:cNvSpPr txBox="1"/>
          <p:nvPr/>
        </p:nvSpPr>
        <p:spPr>
          <a:xfrm>
            <a:off x="4499992" y="1971273"/>
            <a:ext cx="1368152" cy="707886"/>
          </a:xfrm>
          <a:prstGeom prst="rect">
            <a:avLst/>
          </a:prstGeom>
          <a:noFill/>
        </p:spPr>
        <p:txBody>
          <a:bodyPr wrap="square" rtlCol="0">
            <a:spAutoFit/>
          </a:bodyPr>
          <a:lstStyle/>
          <a:p>
            <a:pPr algn="ctr"/>
            <a:r>
              <a:rPr lang="fr-CA" sz="2000" b="1" dirty="0" smtClean="0"/>
              <a:t>Audrey McLaren</a:t>
            </a:r>
            <a:endParaRPr lang="fr-CA" sz="2000" b="1" dirty="0"/>
          </a:p>
        </p:txBody>
      </p:sp>
      <p:sp>
        <p:nvSpPr>
          <p:cNvPr id="20" name="ZoneTexte 19"/>
          <p:cNvSpPr txBox="1"/>
          <p:nvPr/>
        </p:nvSpPr>
        <p:spPr>
          <a:xfrm>
            <a:off x="6030162" y="1990581"/>
            <a:ext cx="1368152" cy="707886"/>
          </a:xfrm>
          <a:prstGeom prst="rect">
            <a:avLst/>
          </a:prstGeom>
          <a:noFill/>
        </p:spPr>
        <p:txBody>
          <a:bodyPr wrap="square" rtlCol="0">
            <a:spAutoFit/>
          </a:bodyPr>
          <a:lstStyle/>
          <a:p>
            <a:pPr algn="ctr"/>
            <a:r>
              <a:rPr lang="fr-CA" sz="2000" b="1" dirty="0" smtClean="0"/>
              <a:t>Christian</a:t>
            </a:r>
          </a:p>
          <a:p>
            <a:pPr algn="ctr"/>
            <a:r>
              <a:rPr lang="fr-CA" sz="2000" b="1" dirty="0" smtClean="0"/>
              <a:t>Gagnon</a:t>
            </a:r>
            <a:endParaRPr lang="fr-CA" sz="2000" b="1" dirty="0"/>
          </a:p>
        </p:txBody>
      </p:sp>
      <p:sp>
        <p:nvSpPr>
          <p:cNvPr id="21" name="ZoneTexte 20"/>
          <p:cNvSpPr txBox="1"/>
          <p:nvPr/>
        </p:nvSpPr>
        <p:spPr>
          <a:xfrm>
            <a:off x="323528" y="4451341"/>
            <a:ext cx="1368152" cy="707886"/>
          </a:xfrm>
          <a:prstGeom prst="rect">
            <a:avLst/>
          </a:prstGeom>
          <a:noFill/>
        </p:spPr>
        <p:txBody>
          <a:bodyPr wrap="square" rtlCol="0">
            <a:spAutoFit/>
          </a:bodyPr>
          <a:lstStyle/>
          <a:p>
            <a:pPr algn="ctr"/>
            <a:r>
              <a:rPr lang="fr-CA" sz="2000" b="1" dirty="0" smtClean="0"/>
              <a:t>Yannick</a:t>
            </a:r>
          </a:p>
          <a:p>
            <a:pPr algn="ctr"/>
            <a:r>
              <a:rPr lang="fr-CA" sz="2000" b="1" dirty="0" smtClean="0"/>
              <a:t>Côté</a:t>
            </a:r>
            <a:endParaRPr lang="fr-CA" sz="2000" b="1" dirty="0"/>
          </a:p>
        </p:txBody>
      </p:sp>
      <p:sp>
        <p:nvSpPr>
          <p:cNvPr id="22" name="ZoneTexte 21"/>
          <p:cNvSpPr txBox="1"/>
          <p:nvPr/>
        </p:nvSpPr>
        <p:spPr>
          <a:xfrm>
            <a:off x="4067944" y="4451341"/>
            <a:ext cx="1368152" cy="707886"/>
          </a:xfrm>
          <a:prstGeom prst="rect">
            <a:avLst/>
          </a:prstGeom>
          <a:noFill/>
        </p:spPr>
        <p:txBody>
          <a:bodyPr wrap="square" rtlCol="0">
            <a:spAutoFit/>
          </a:bodyPr>
          <a:lstStyle/>
          <a:p>
            <a:pPr algn="ctr"/>
            <a:r>
              <a:rPr lang="fr-CA" sz="2000" b="1" dirty="0" smtClean="0"/>
              <a:t>Patrick</a:t>
            </a:r>
          </a:p>
          <a:p>
            <a:pPr algn="ctr"/>
            <a:r>
              <a:rPr lang="fr-CA" sz="2000" b="1" dirty="0" err="1" smtClean="0"/>
              <a:t>Babeux</a:t>
            </a:r>
            <a:endParaRPr lang="fr-CA" sz="2000" b="1" dirty="0"/>
          </a:p>
        </p:txBody>
      </p:sp>
      <p:sp>
        <p:nvSpPr>
          <p:cNvPr id="23" name="ZoneTexte 22"/>
          <p:cNvSpPr txBox="1"/>
          <p:nvPr/>
        </p:nvSpPr>
        <p:spPr>
          <a:xfrm>
            <a:off x="5796136" y="4451341"/>
            <a:ext cx="1440160" cy="707886"/>
          </a:xfrm>
          <a:prstGeom prst="rect">
            <a:avLst/>
          </a:prstGeom>
          <a:noFill/>
        </p:spPr>
        <p:txBody>
          <a:bodyPr wrap="square" rtlCol="0">
            <a:spAutoFit/>
          </a:bodyPr>
          <a:lstStyle/>
          <a:p>
            <a:pPr algn="ctr"/>
            <a:r>
              <a:rPr lang="fr-CA" sz="2000" b="1" dirty="0" smtClean="0"/>
              <a:t>Caroline</a:t>
            </a:r>
          </a:p>
          <a:p>
            <a:pPr algn="ctr"/>
            <a:r>
              <a:rPr lang="fr-CA" sz="2000" b="1" dirty="0" smtClean="0"/>
              <a:t>Cormier</a:t>
            </a:r>
          </a:p>
        </p:txBody>
      </p:sp>
      <p:sp>
        <p:nvSpPr>
          <p:cNvPr id="26" name="ZoneTexte 25"/>
          <p:cNvSpPr txBox="1"/>
          <p:nvPr/>
        </p:nvSpPr>
        <p:spPr>
          <a:xfrm>
            <a:off x="6984268" y="4451341"/>
            <a:ext cx="1584176" cy="707886"/>
          </a:xfrm>
          <a:prstGeom prst="rect">
            <a:avLst/>
          </a:prstGeom>
          <a:noFill/>
        </p:spPr>
        <p:txBody>
          <a:bodyPr wrap="square" rtlCol="0">
            <a:spAutoFit/>
          </a:bodyPr>
          <a:lstStyle/>
          <a:p>
            <a:pPr algn="ctr"/>
            <a:r>
              <a:rPr lang="fr-CA" sz="2000" b="1" dirty="0" smtClean="0"/>
              <a:t>Bruno</a:t>
            </a:r>
          </a:p>
          <a:p>
            <a:pPr algn="ctr"/>
            <a:r>
              <a:rPr lang="fr-CA" sz="2000" b="1" dirty="0" smtClean="0"/>
              <a:t>Voisard</a:t>
            </a:r>
          </a:p>
        </p:txBody>
      </p:sp>
      <p:sp>
        <p:nvSpPr>
          <p:cNvPr id="29" name="Titre 1"/>
          <p:cNvSpPr txBox="1">
            <a:spLocks/>
          </p:cNvSpPr>
          <p:nvPr/>
        </p:nvSpPr>
        <p:spPr>
          <a:xfrm>
            <a:off x="1230932" y="2996952"/>
            <a:ext cx="6448549" cy="1080120"/>
          </a:xfrm>
          <a:prstGeom prst="rect">
            <a:avLst/>
          </a:prstGeom>
          <a:solidFill>
            <a:schemeClr val="bg1">
              <a:lumMod val="75000"/>
              <a:lumOff val="25000"/>
            </a:schemeClr>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A" sz="3200" b="1" dirty="0" smtClean="0"/>
              <a:t>Repenser le temps de classe grâce aux nouvelles technologies</a:t>
            </a:r>
            <a:endParaRPr lang="fr-CA" sz="3200" b="1" dirty="0"/>
          </a:p>
        </p:txBody>
      </p:sp>
      <p:sp>
        <p:nvSpPr>
          <p:cNvPr id="28" name="ZoneTexte 27"/>
          <p:cNvSpPr txBox="1"/>
          <p:nvPr/>
        </p:nvSpPr>
        <p:spPr>
          <a:xfrm>
            <a:off x="1571667" y="4451341"/>
            <a:ext cx="1368152" cy="707886"/>
          </a:xfrm>
          <a:prstGeom prst="rect">
            <a:avLst/>
          </a:prstGeom>
          <a:noFill/>
        </p:spPr>
        <p:txBody>
          <a:bodyPr wrap="square" rtlCol="0">
            <a:spAutoFit/>
          </a:bodyPr>
          <a:lstStyle/>
          <a:p>
            <a:pPr algn="ctr"/>
            <a:r>
              <a:rPr lang="fr-CA" sz="2000" b="1" dirty="0" smtClean="0"/>
              <a:t>Annie Turcotte</a:t>
            </a:r>
            <a:endParaRPr lang="fr-CA" sz="2000" b="1" dirty="0"/>
          </a:p>
        </p:txBody>
      </p:sp>
      <p:sp>
        <p:nvSpPr>
          <p:cNvPr id="30" name="ZoneTexte 29"/>
          <p:cNvSpPr txBox="1"/>
          <p:nvPr/>
        </p:nvSpPr>
        <p:spPr>
          <a:xfrm>
            <a:off x="2819806" y="4451341"/>
            <a:ext cx="1368152" cy="707886"/>
          </a:xfrm>
          <a:prstGeom prst="rect">
            <a:avLst/>
          </a:prstGeom>
          <a:noFill/>
        </p:spPr>
        <p:txBody>
          <a:bodyPr wrap="square" rtlCol="0">
            <a:spAutoFit/>
          </a:bodyPr>
          <a:lstStyle/>
          <a:p>
            <a:pPr algn="ctr"/>
            <a:r>
              <a:rPr lang="fr-CA" sz="2000" b="1" dirty="0" smtClean="0"/>
              <a:t>Dave </a:t>
            </a:r>
          </a:p>
          <a:p>
            <a:pPr algn="ctr"/>
            <a:r>
              <a:rPr lang="fr-CA" sz="2000" b="1" dirty="0" smtClean="0"/>
              <a:t>Bélanger</a:t>
            </a:r>
            <a:endParaRPr lang="fr-CA" sz="2000" b="1" dirty="0"/>
          </a:p>
        </p:txBody>
      </p:sp>
      <p:pic>
        <p:nvPicPr>
          <p:cNvPr id="1027"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5728" t="15390" r="6991" b="11543"/>
          <a:stretch/>
        </p:blipFill>
        <p:spPr bwMode="auto">
          <a:xfrm>
            <a:off x="5796136" y="5200923"/>
            <a:ext cx="2728754" cy="1612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p:cNvPicPr>
            <a:picLocks noChangeAspect="1"/>
          </p:cNvPicPr>
          <p:nvPr/>
        </p:nvPicPr>
        <p:blipFill rotWithShape="1">
          <a:blip r:embed="rId8" cstate="print">
            <a:extLst>
              <a:ext uri="{28A0092B-C50C-407E-A947-70E740481C1C}">
                <a14:useLocalDpi xmlns:a14="http://schemas.microsoft.com/office/drawing/2010/main" val="0"/>
              </a:ext>
            </a:extLst>
          </a:blip>
          <a:srcRect l="15123" t="2412" r="18579" b="39880"/>
          <a:stretch/>
        </p:blipFill>
        <p:spPr>
          <a:xfrm>
            <a:off x="6034451" y="20102"/>
            <a:ext cx="1484379" cy="1680707"/>
          </a:xfrm>
          <a:prstGeom prst="rect">
            <a:avLst/>
          </a:prstGeom>
        </p:spPr>
      </p:pic>
      <p:sp>
        <p:nvSpPr>
          <p:cNvPr id="24" name="ZoneTexte 23"/>
          <p:cNvSpPr txBox="1"/>
          <p:nvPr/>
        </p:nvSpPr>
        <p:spPr>
          <a:xfrm>
            <a:off x="7565511" y="1990581"/>
            <a:ext cx="1368152" cy="707886"/>
          </a:xfrm>
          <a:prstGeom prst="rect">
            <a:avLst/>
          </a:prstGeom>
          <a:noFill/>
        </p:spPr>
        <p:txBody>
          <a:bodyPr wrap="square" rtlCol="0">
            <a:spAutoFit/>
          </a:bodyPr>
          <a:lstStyle/>
          <a:p>
            <a:pPr algn="ctr"/>
            <a:r>
              <a:rPr lang="fr-CA" sz="2000" b="1" dirty="0" smtClean="0"/>
              <a:t>Nicolas Arsenault</a:t>
            </a:r>
            <a:endParaRPr lang="fr-CA" sz="2000" b="1" dirty="0"/>
          </a:p>
        </p:txBody>
      </p:sp>
      <p:pic>
        <p:nvPicPr>
          <p:cNvPr id="1026" name="Picture 2" descr="http://math.cmaisonneuve.qc.ca/site_dept/profs/photos/Arsenaul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9512" y="20102"/>
            <a:ext cx="12001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328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002234"/>
          </a:xfrm>
        </p:spPr>
        <p:txBody>
          <a:bodyPr>
            <a:normAutofit fontScale="90000"/>
          </a:bodyPr>
          <a:lstStyle/>
          <a:p>
            <a:r>
              <a:rPr lang="fr-CA" dirty="0" smtClean="0"/>
              <a:t>1</a:t>
            </a:r>
            <a:r>
              <a:rPr lang="fr-CA" baseline="30000" dirty="0" smtClean="0"/>
              <a:t>er</a:t>
            </a:r>
            <a:r>
              <a:rPr lang="fr-CA" dirty="0" smtClean="0"/>
              <a:t> défi :</a:t>
            </a:r>
            <a:br>
              <a:rPr lang="fr-CA" dirty="0" smtClean="0"/>
            </a:br>
            <a:r>
              <a:rPr lang="fr-CA" dirty="0" smtClean="0"/>
              <a:t> Changer notre vision du </a:t>
            </a:r>
            <a:br>
              <a:rPr lang="fr-CA" dirty="0" smtClean="0"/>
            </a:br>
            <a:r>
              <a:rPr lang="fr-CA" dirty="0" smtClean="0"/>
              <a:t>temps de classe</a:t>
            </a:r>
            <a:endParaRPr lang="fr-CA" dirty="0"/>
          </a:p>
        </p:txBody>
      </p:sp>
      <p:pic>
        <p:nvPicPr>
          <p:cNvPr id="4" name="Image 3" descr="classe-trad4.jpg"/>
          <p:cNvPicPr>
            <a:picLocks noChangeAspect="1"/>
          </p:cNvPicPr>
          <p:nvPr/>
        </p:nvPicPr>
        <p:blipFill>
          <a:blip r:embed="rId2" cstate="print"/>
          <a:stretch>
            <a:fillRect/>
          </a:stretch>
        </p:blipFill>
        <p:spPr>
          <a:xfrm>
            <a:off x="-36512" y="2608735"/>
            <a:ext cx="4320480" cy="2980505"/>
          </a:xfrm>
          <a:prstGeom prst="rect">
            <a:avLst/>
          </a:prstGeom>
          <a:solidFill>
            <a:schemeClr val="accent1"/>
          </a:solidFill>
        </p:spPr>
      </p:pic>
      <p:pic>
        <p:nvPicPr>
          <p:cNvPr id="5" name="Image 4"/>
          <p:cNvPicPr>
            <a:picLocks noChangeAspect="1"/>
          </p:cNvPicPr>
          <p:nvPr/>
        </p:nvPicPr>
        <p:blipFill>
          <a:blip r:embed="rId3" cstate="print">
            <a:extLst>
              <a:ext uri="{BEBA8EAE-BF5A-486C-A8C5-ECC9F3942E4B}">
                <a14:imgProps xmlns:a14="http://schemas.microsoft.com/office/drawing/2010/main">
                  <a14:imgLayer r:embed="rId4">
                    <a14:imgEffect>
                      <a14:artisticPhotocopy/>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716016" y="2573054"/>
            <a:ext cx="4456467" cy="3016186"/>
          </a:xfrm>
          <a:prstGeom prst="rect">
            <a:avLst/>
          </a:prstGeom>
        </p:spPr>
      </p:pic>
    </p:spTree>
    <p:extLst>
      <p:ext uri="{BB962C8B-B14F-4D97-AF65-F5344CB8AC3E}">
        <p14:creationId xmlns:p14="http://schemas.microsoft.com/office/powerpoint/2010/main" val="1602944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97468"/>
            <a:ext cx="8064895" cy="1384995"/>
          </a:xfrm>
          <a:prstGeom prst="rect">
            <a:avLst/>
          </a:prstGeom>
          <a:noFill/>
          <a:ln w="25400">
            <a:noFill/>
          </a:ln>
        </p:spPr>
        <p:txBody>
          <a:bodyPr wrap="square" rtlCol="0">
            <a:spAutoFit/>
          </a:bodyPr>
          <a:lstStyle/>
          <a:p>
            <a:r>
              <a:rPr lang="fr-CA" sz="2800" dirty="0" smtClean="0"/>
              <a:t>Quelles portions de cours peut-on ‘’inverser’’ ?</a:t>
            </a:r>
          </a:p>
          <a:p>
            <a:r>
              <a:rPr lang="fr-CA" sz="2800" i="1" dirty="0" smtClean="0"/>
              <a:t>   </a:t>
            </a:r>
            <a:r>
              <a:rPr lang="fr-CA" sz="2800" dirty="0" smtClean="0"/>
              <a:t>Cherchez les </a:t>
            </a:r>
            <a:r>
              <a:rPr lang="fr-CA" sz="2800" i="1" dirty="0" smtClean="0"/>
              <a:t>ABCDE </a:t>
            </a:r>
            <a:r>
              <a:rPr lang="fr-CA" sz="2800" dirty="0" smtClean="0"/>
              <a:t>dans </a:t>
            </a:r>
            <a:r>
              <a:rPr lang="fr-CA" sz="2800" dirty="0"/>
              <a:t>votre plan de </a:t>
            </a:r>
            <a:r>
              <a:rPr lang="fr-CA" sz="2800" dirty="0" smtClean="0"/>
              <a:t>cours !!</a:t>
            </a:r>
            <a:endParaRPr lang="fr-CA" sz="2800" dirty="0"/>
          </a:p>
          <a:p>
            <a:endParaRPr lang="fr-CA" sz="2800" i="1" dirty="0"/>
          </a:p>
        </p:txBody>
      </p:sp>
      <p:sp>
        <p:nvSpPr>
          <p:cNvPr id="14" name="Rectangle 13"/>
          <p:cNvSpPr/>
          <p:nvPr/>
        </p:nvSpPr>
        <p:spPr>
          <a:xfrm>
            <a:off x="107504" y="1412776"/>
            <a:ext cx="9217024" cy="5909310"/>
          </a:xfrm>
          <a:prstGeom prst="rect">
            <a:avLst/>
          </a:prstGeom>
        </p:spPr>
        <p:txBody>
          <a:bodyPr wrap="square">
            <a:spAutoFit/>
          </a:bodyPr>
          <a:lstStyle/>
          <a:p>
            <a:pPr marL="265113" indent="-265113">
              <a:lnSpc>
                <a:spcPct val="150000"/>
              </a:lnSpc>
              <a:buFont typeface="Arial" panose="020B0604020202020204" pitchFamily="34" charset="0"/>
              <a:buChar char="•"/>
            </a:pPr>
            <a:r>
              <a:rPr lang="fr-CA" sz="2400" b="1" i="1" dirty="0" smtClean="0"/>
              <a:t>A</a:t>
            </a:r>
            <a:r>
              <a:rPr lang="fr-CA" sz="2400" dirty="0" smtClean="0"/>
              <a:t>pprentissages faciles 	Procédures</a:t>
            </a:r>
            <a:r>
              <a:rPr lang="fr-CA" sz="2400" dirty="0"/>
              <a:t>, </a:t>
            </a:r>
            <a:r>
              <a:rPr lang="fr-CA" sz="2400" dirty="0" smtClean="0"/>
              <a:t>contenu répétitif, etc.</a:t>
            </a:r>
            <a:endParaRPr lang="fr-CA" sz="2400" dirty="0"/>
          </a:p>
          <a:p>
            <a:pPr marL="265113" indent="-265113">
              <a:lnSpc>
                <a:spcPct val="150000"/>
              </a:lnSpc>
              <a:buFont typeface="Arial" panose="020B0604020202020204" pitchFamily="34" charset="0"/>
              <a:buChar char="•"/>
            </a:pPr>
            <a:r>
              <a:rPr lang="fr-CA" sz="2400" b="1" i="1" dirty="0" smtClean="0"/>
              <a:t>B</a:t>
            </a:r>
            <a:r>
              <a:rPr lang="fr-CA" sz="2400" dirty="0" smtClean="0"/>
              <a:t>ases de chaque cours 	</a:t>
            </a:r>
            <a:r>
              <a:rPr lang="fr-CA" sz="2400" dirty="0" err="1" smtClean="0"/>
              <a:t>Pré-requis</a:t>
            </a:r>
            <a:r>
              <a:rPr lang="fr-CA" sz="2400" dirty="0" smtClean="0"/>
              <a:t>, rappels, révisions</a:t>
            </a:r>
            <a:endParaRPr lang="fr-CA" sz="2400" dirty="0"/>
          </a:p>
          <a:p>
            <a:pPr indent="-265113">
              <a:spcBef>
                <a:spcPts val="1200"/>
              </a:spcBef>
              <a:buFont typeface="Arial" panose="020B0604020202020204" pitchFamily="34" charset="0"/>
              <a:buChar char="•"/>
            </a:pPr>
            <a:r>
              <a:rPr lang="fr-CA" sz="2400" b="1" i="1" dirty="0" smtClean="0"/>
              <a:t>C</a:t>
            </a:r>
            <a:r>
              <a:rPr lang="fr-CA" sz="2400" dirty="0" smtClean="0"/>
              <a:t>onfusion  			Notions problématiques,</a:t>
            </a:r>
          </a:p>
          <a:p>
            <a:r>
              <a:rPr lang="fr-CA" sz="2400" dirty="0" smtClean="0"/>
              <a:t>				Erreurs systématiques</a:t>
            </a:r>
            <a:endParaRPr lang="fr-CA" sz="2400" dirty="0"/>
          </a:p>
          <a:p>
            <a:pPr marL="265113" indent="-265113">
              <a:spcBef>
                <a:spcPts val="1200"/>
              </a:spcBef>
              <a:buFont typeface="Arial" panose="020B0604020202020204" pitchFamily="34" charset="0"/>
              <a:buChar char="•"/>
            </a:pPr>
            <a:r>
              <a:rPr lang="fr-CA" sz="2400" b="1" i="1" dirty="0" smtClean="0"/>
              <a:t>D</a:t>
            </a:r>
            <a:r>
              <a:rPr lang="fr-CA" sz="2400" dirty="0" smtClean="0"/>
              <a:t>irectives 			Consignes de devoirs et d’XR6,</a:t>
            </a:r>
          </a:p>
          <a:p>
            <a:pPr lvl="8"/>
            <a:r>
              <a:rPr lang="fr-CA" sz="2400" dirty="0" smtClean="0"/>
              <a:t>Consignes pré-laboratoires</a:t>
            </a:r>
          </a:p>
          <a:p>
            <a:pPr marL="265113" indent="-265113">
              <a:lnSpc>
                <a:spcPct val="150000"/>
              </a:lnSpc>
              <a:spcBef>
                <a:spcPts val="1200"/>
              </a:spcBef>
              <a:buFont typeface="Arial" panose="020B0604020202020204" pitchFamily="34" charset="0"/>
              <a:buChar char="•"/>
            </a:pPr>
            <a:r>
              <a:rPr lang="fr-CA" sz="2400" b="1" i="1" dirty="0" smtClean="0"/>
              <a:t>E</a:t>
            </a:r>
            <a:r>
              <a:rPr lang="fr-CA" sz="2400" dirty="0" smtClean="0"/>
              <a:t>nnui 			Toute portion de cours durant laquelle les 				étudiants dorment, </a:t>
            </a:r>
            <a:r>
              <a:rPr lang="fr-CA" sz="2400" dirty="0" err="1" smtClean="0"/>
              <a:t>textent</a:t>
            </a:r>
            <a:r>
              <a:rPr lang="fr-CA" sz="2400" dirty="0" smtClean="0"/>
              <a:t>, </a:t>
            </a:r>
            <a:r>
              <a:rPr lang="fr-CA" sz="2400" dirty="0" err="1" smtClean="0"/>
              <a:t>Facebookent</a:t>
            </a:r>
            <a:r>
              <a:rPr lang="fr-CA" sz="2400" dirty="0" smtClean="0"/>
              <a:t>, etc.</a:t>
            </a:r>
            <a:endParaRPr lang="fr-CA" sz="2400" dirty="0"/>
          </a:p>
          <a:p>
            <a:pPr>
              <a:lnSpc>
                <a:spcPct val="150000"/>
              </a:lnSpc>
            </a:pPr>
            <a:endParaRPr lang="fr-CA" sz="2400" dirty="0" smtClean="0"/>
          </a:p>
          <a:p>
            <a:pPr marL="265113" indent="-265113">
              <a:lnSpc>
                <a:spcPct val="150000"/>
              </a:lnSpc>
              <a:buFont typeface="Arial" panose="020B0604020202020204" pitchFamily="34" charset="0"/>
              <a:buChar char="•"/>
            </a:pPr>
            <a:endParaRPr lang="fr-CA" sz="2400" dirty="0"/>
          </a:p>
        </p:txBody>
      </p:sp>
    </p:spTree>
    <p:extLst>
      <p:ext uri="{BB962C8B-B14F-4D97-AF65-F5344CB8AC3E}">
        <p14:creationId xmlns:p14="http://schemas.microsoft.com/office/powerpoint/2010/main" val="2102369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51520" y="97468"/>
            <a:ext cx="8064895" cy="954107"/>
          </a:xfrm>
          <a:prstGeom prst="rect">
            <a:avLst/>
          </a:prstGeom>
          <a:noFill/>
          <a:ln w="25400">
            <a:noFill/>
          </a:ln>
        </p:spPr>
        <p:txBody>
          <a:bodyPr wrap="square" rtlCol="0">
            <a:spAutoFit/>
          </a:bodyPr>
          <a:lstStyle/>
          <a:p>
            <a:r>
              <a:rPr lang="fr-CA" sz="2800" dirty="0" smtClean="0"/>
              <a:t>Quelles portions de cours peut-on ‘’inverser’’ ?</a:t>
            </a:r>
          </a:p>
          <a:p>
            <a:r>
              <a:rPr lang="fr-CA" sz="2800" i="1" dirty="0" smtClean="0"/>
              <a:t>   Cherchez les ABCDE !!!!!!</a:t>
            </a:r>
            <a:endParaRPr lang="fr-CA" sz="2800" i="1" dirty="0"/>
          </a:p>
        </p:txBody>
      </p:sp>
      <p:sp>
        <p:nvSpPr>
          <p:cNvPr id="14" name="Rectangle 13"/>
          <p:cNvSpPr/>
          <p:nvPr/>
        </p:nvSpPr>
        <p:spPr>
          <a:xfrm>
            <a:off x="474090" y="1970059"/>
            <a:ext cx="8460947" cy="3162404"/>
          </a:xfrm>
          <a:prstGeom prst="rect">
            <a:avLst/>
          </a:prstGeom>
          <a:noFill/>
        </p:spPr>
        <p:txBody>
          <a:bodyPr wrap="square">
            <a:spAutoFit/>
          </a:bodyPr>
          <a:lstStyle/>
          <a:p>
            <a:endParaRPr lang="fr-CA" sz="2300" u="sng" dirty="0" smtClean="0"/>
          </a:p>
          <a:p>
            <a:r>
              <a:rPr lang="fr-CA" sz="2300" u="sng" dirty="0" smtClean="0"/>
              <a:t>Un cours</a:t>
            </a:r>
          </a:p>
          <a:p>
            <a:endParaRPr lang="fr-CA" sz="2300" u="sng" dirty="0"/>
          </a:p>
          <a:p>
            <a:r>
              <a:rPr lang="fr-CA" sz="2300" u="sng" dirty="0" smtClean="0"/>
              <a:t>Une section/chapitre</a:t>
            </a:r>
          </a:p>
          <a:p>
            <a:endParaRPr lang="fr-CA" sz="2300" u="sng" dirty="0"/>
          </a:p>
          <a:p>
            <a:r>
              <a:rPr lang="fr-CA" sz="2300" u="sng" dirty="0" smtClean="0"/>
              <a:t>Toute la session !!!</a:t>
            </a:r>
            <a:endParaRPr lang="fr-CA" sz="2300" dirty="0"/>
          </a:p>
          <a:p>
            <a:pPr>
              <a:lnSpc>
                <a:spcPct val="150000"/>
              </a:lnSpc>
            </a:pPr>
            <a:endParaRPr lang="fr-CA" sz="2300" dirty="0" smtClean="0"/>
          </a:p>
          <a:p>
            <a:pPr marL="265113" indent="-265113">
              <a:lnSpc>
                <a:spcPct val="150000"/>
              </a:lnSpc>
              <a:buFont typeface="Arial" panose="020B0604020202020204" pitchFamily="34" charset="0"/>
              <a:buChar char="•"/>
            </a:pPr>
            <a:endParaRPr lang="fr-CA" dirty="0"/>
          </a:p>
        </p:txBody>
      </p:sp>
      <p:grpSp>
        <p:nvGrpSpPr>
          <p:cNvPr id="2" name="Groupe 1"/>
          <p:cNvGrpSpPr>
            <a:grpSpLocks noChangeAspect="1"/>
          </p:cNvGrpSpPr>
          <p:nvPr/>
        </p:nvGrpSpPr>
        <p:grpSpPr>
          <a:xfrm>
            <a:off x="3275856" y="1057236"/>
            <a:ext cx="5659181" cy="6902649"/>
            <a:chOff x="4601845" y="211821"/>
            <a:chExt cx="4071260" cy="4965821"/>
          </a:xfrm>
        </p:grpSpPr>
        <p:pic>
          <p:nvPicPr>
            <p:cNvPr id="5" name="Picture 2"/>
            <p:cNvPicPr>
              <a:picLocks noChangeAspect="1" noChangeArrowheads="1"/>
            </p:cNvPicPr>
            <p:nvPr/>
          </p:nvPicPr>
          <p:blipFill rotWithShape="1">
            <a:blip r:embed="rId3" cstate="print"/>
            <a:srcRect b="41636"/>
            <a:stretch/>
          </p:blipFill>
          <p:spPr bwMode="auto">
            <a:xfrm>
              <a:off x="4601845" y="211821"/>
              <a:ext cx="4071260" cy="4965821"/>
            </a:xfrm>
            <a:prstGeom prst="rect">
              <a:avLst/>
            </a:prstGeom>
            <a:noFill/>
            <a:ln w="9525">
              <a:noFill/>
              <a:miter lim="800000"/>
              <a:headEnd/>
              <a:tailEnd/>
            </a:ln>
          </p:spPr>
        </p:pic>
        <p:sp>
          <p:nvSpPr>
            <p:cNvPr id="6" name="Rectangle 5"/>
            <p:cNvSpPr/>
            <p:nvPr/>
          </p:nvSpPr>
          <p:spPr>
            <a:xfrm>
              <a:off x="4652590" y="2337596"/>
              <a:ext cx="3744416" cy="27433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nvSpPr>
          <p:spPr>
            <a:xfrm>
              <a:off x="4788024" y="1300560"/>
              <a:ext cx="3744416" cy="7560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nvSpPr>
          <p:spPr>
            <a:xfrm>
              <a:off x="5220072" y="760501"/>
              <a:ext cx="2124236" cy="21602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Tree>
    <p:extLst>
      <p:ext uri="{BB962C8B-B14F-4D97-AF65-F5344CB8AC3E}">
        <p14:creationId xmlns:p14="http://schemas.microsoft.com/office/powerpoint/2010/main" val="575431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10079" y="188640"/>
            <a:ext cx="2732286" cy="584775"/>
          </a:xfrm>
          <a:prstGeom prst="rect">
            <a:avLst/>
          </a:prstGeom>
          <a:noFill/>
        </p:spPr>
        <p:txBody>
          <a:bodyPr wrap="none" rtlCol="0">
            <a:spAutoFit/>
          </a:bodyPr>
          <a:lstStyle/>
          <a:p>
            <a:pPr marL="265113" lvl="1" indent="-265113"/>
            <a:r>
              <a:rPr lang="fr-CA" sz="3200" b="1" dirty="0" smtClean="0"/>
              <a:t>Mathématique</a:t>
            </a:r>
          </a:p>
        </p:txBody>
      </p:sp>
      <p:sp>
        <p:nvSpPr>
          <p:cNvPr id="5" name="Rectangle 4"/>
          <p:cNvSpPr/>
          <p:nvPr/>
        </p:nvSpPr>
        <p:spPr>
          <a:xfrm>
            <a:off x="5724128" y="1844824"/>
            <a:ext cx="3397825" cy="830997"/>
          </a:xfrm>
          <a:prstGeom prst="rect">
            <a:avLst/>
          </a:prstGeom>
        </p:spPr>
        <p:txBody>
          <a:bodyPr wrap="square">
            <a:spAutoFit/>
          </a:bodyPr>
          <a:lstStyle/>
          <a:p>
            <a:pPr algn="ctr"/>
            <a:r>
              <a:rPr lang="fr-CA" sz="2400" dirty="0" smtClean="0"/>
              <a:t>Nicolas Arsenault</a:t>
            </a:r>
          </a:p>
          <a:p>
            <a:pPr algn="ctr"/>
            <a:r>
              <a:rPr lang="fr-CA" sz="2400" dirty="0" smtClean="0"/>
              <a:t>Collège de Maisonneuve</a:t>
            </a:r>
            <a:endParaRPr lang="fr-CA" sz="2400" dirty="0"/>
          </a:p>
        </p:txBody>
      </p:sp>
      <p:pic>
        <p:nvPicPr>
          <p:cNvPr id="12290" name="Picture 2" descr="fmathlogo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442" y="978048"/>
            <a:ext cx="1733550" cy="173355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8960"/>
            <a:ext cx="9144000" cy="3619688"/>
          </a:xfrm>
          <a:prstGeom prst="rect">
            <a:avLst/>
          </a:prstGeom>
        </p:spPr>
      </p:pic>
      <p:sp>
        <p:nvSpPr>
          <p:cNvPr id="10" name="Rectangle 9"/>
          <p:cNvSpPr/>
          <p:nvPr/>
        </p:nvSpPr>
        <p:spPr>
          <a:xfrm>
            <a:off x="2873087" y="1535559"/>
            <a:ext cx="3397825" cy="461665"/>
          </a:xfrm>
          <a:prstGeom prst="rect">
            <a:avLst/>
          </a:prstGeom>
        </p:spPr>
        <p:txBody>
          <a:bodyPr wrap="square">
            <a:spAutoFit/>
          </a:bodyPr>
          <a:lstStyle/>
          <a:p>
            <a:pPr algn="ctr"/>
            <a:r>
              <a:rPr lang="fr-CA" sz="2400" dirty="0" smtClean="0"/>
              <a:t>Formulemath.com</a:t>
            </a:r>
            <a:endParaRPr lang="fr-CA" sz="2400" dirty="0"/>
          </a:p>
        </p:txBody>
      </p:sp>
      <p:pic>
        <p:nvPicPr>
          <p:cNvPr id="11" name="Picture 2" descr="http://math.cmaisonneuve.qc.ca/site_dept/profs/photos/Arsenaul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92223"/>
            <a:ext cx="12001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110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10079" y="188640"/>
            <a:ext cx="2333716" cy="584775"/>
          </a:xfrm>
          <a:prstGeom prst="rect">
            <a:avLst/>
          </a:prstGeom>
          <a:noFill/>
        </p:spPr>
        <p:txBody>
          <a:bodyPr wrap="none" rtlCol="0">
            <a:spAutoFit/>
          </a:bodyPr>
          <a:lstStyle/>
          <a:p>
            <a:pPr marL="265113" lvl="1" indent="-265113"/>
            <a:r>
              <a:rPr lang="fr-CA" sz="3200" b="1" dirty="0" smtClean="0"/>
              <a:t>Sonorisation</a:t>
            </a:r>
          </a:p>
        </p:txBody>
      </p:sp>
      <p:sp>
        <p:nvSpPr>
          <p:cNvPr id="5" name="Rectangle 4"/>
          <p:cNvSpPr/>
          <p:nvPr/>
        </p:nvSpPr>
        <p:spPr>
          <a:xfrm>
            <a:off x="5465561" y="692696"/>
            <a:ext cx="3397825" cy="830997"/>
          </a:xfrm>
          <a:prstGeom prst="rect">
            <a:avLst/>
          </a:prstGeom>
        </p:spPr>
        <p:txBody>
          <a:bodyPr wrap="square">
            <a:spAutoFit/>
          </a:bodyPr>
          <a:lstStyle/>
          <a:p>
            <a:pPr algn="ctr"/>
            <a:r>
              <a:rPr lang="fr-CA" sz="2400" dirty="0" smtClean="0"/>
              <a:t>Jean-Pierre Côté</a:t>
            </a:r>
          </a:p>
          <a:p>
            <a:pPr algn="ctr"/>
            <a:r>
              <a:rPr lang="fr-CA" sz="2400" dirty="0" smtClean="0"/>
              <a:t>Cégep de Drummondville</a:t>
            </a:r>
            <a:endParaRPr lang="fr-CA" sz="2400" dirty="0"/>
          </a:p>
        </p:txBody>
      </p:sp>
      <p:sp>
        <p:nvSpPr>
          <p:cNvPr id="10" name="Rectangle 9"/>
          <p:cNvSpPr/>
          <p:nvPr/>
        </p:nvSpPr>
        <p:spPr>
          <a:xfrm>
            <a:off x="4499991" y="311750"/>
            <a:ext cx="5328964" cy="461665"/>
          </a:xfrm>
          <a:prstGeom prst="rect">
            <a:avLst/>
          </a:prstGeom>
        </p:spPr>
        <p:txBody>
          <a:bodyPr wrap="square">
            <a:spAutoFit/>
          </a:bodyPr>
          <a:lstStyle/>
          <a:p>
            <a:pPr algn="ctr"/>
            <a:r>
              <a:rPr lang="fr-CA" sz="2400" dirty="0" smtClean="0"/>
              <a:t>Bloguedelinverse.blogspot.com</a:t>
            </a:r>
            <a:endParaRPr lang="fr-CA" sz="2400" dirty="0"/>
          </a:p>
        </p:txBody>
      </p:sp>
      <p:pic>
        <p:nvPicPr>
          <p:cNvPr id="2" name="Image 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00" y="1582596"/>
            <a:ext cx="8720495" cy="4870740"/>
          </a:xfrm>
          <a:prstGeom prst="rect">
            <a:avLst/>
          </a:prstGeom>
        </p:spPr>
      </p:pic>
    </p:spTree>
    <p:extLst>
      <p:ext uri="{BB962C8B-B14F-4D97-AF65-F5344CB8AC3E}">
        <p14:creationId xmlns:p14="http://schemas.microsoft.com/office/powerpoint/2010/main" val="1201603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rotWithShape="1">
          <a:blip r:embed="rId3">
            <a:extLst>
              <a:ext uri="{28A0092B-C50C-407E-A947-70E740481C1C}">
                <a14:useLocalDpi xmlns:a14="http://schemas.microsoft.com/office/drawing/2010/main" val="0"/>
              </a:ext>
            </a:extLst>
          </a:blip>
          <a:srcRect l="5097" t="7457" r="6855" b="4396"/>
          <a:stretch/>
        </p:blipFill>
        <p:spPr>
          <a:xfrm>
            <a:off x="19886" y="1523694"/>
            <a:ext cx="9114873" cy="5243176"/>
          </a:xfrm>
          <a:prstGeom prst="rect">
            <a:avLst/>
          </a:prstGeom>
        </p:spPr>
      </p:pic>
      <p:sp>
        <p:nvSpPr>
          <p:cNvPr id="18" name="ZoneTexte 17"/>
          <p:cNvSpPr txBox="1"/>
          <p:nvPr/>
        </p:nvSpPr>
        <p:spPr>
          <a:xfrm>
            <a:off x="310079" y="188640"/>
            <a:ext cx="2333716" cy="584775"/>
          </a:xfrm>
          <a:prstGeom prst="rect">
            <a:avLst/>
          </a:prstGeom>
          <a:noFill/>
        </p:spPr>
        <p:txBody>
          <a:bodyPr wrap="none" rtlCol="0">
            <a:spAutoFit/>
          </a:bodyPr>
          <a:lstStyle/>
          <a:p>
            <a:pPr marL="265113" lvl="1" indent="-265113"/>
            <a:r>
              <a:rPr lang="fr-CA" sz="3200" b="1" dirty="0" smtClean="0"/>
              <a:t>Sonorisation</a:t>
            </a:r>
          </a:p>
        </p:txBody>
      </p:sp>
      <p:sp>
        <p:nvSpPr>
          <p:cNvPr id="5" name="Rectangle 4"/>
          <p:cNvSpPr/>
          <p:nvPr/>
        </p:nvSpPr>
        <p:spPr>
          <a:xfrm>
            <a:off x="5465561" y="692696"/>
            <a:ext cx="3397825" cy="830997"/>
          </a:xfrm>
          <a:prstGeom prst="rect">
            <a:avLst/>
          </a:prstGeom>
        </p:spPr>
        <p:txBody>
          <a:bodyPr wrap="square">
            <a:spAutoFit/>
          </a:bodyPr>
          <a:lstStyle/>
          <a:p>
            <a:pPr algn="ctr"/>
            <a:r>
              <a:rPr lang="fr-CA" sz="2400" dirty="0" smtClean="0"/>
              <a:t>Jean-Pierre Côté</a:t>
            </a:r>
          </a:p>
          <a:p>
            <a:pPr algn="ctr"/>
            <a:r>
              <a:rPr lang="fr-CA" sz="2400" dirty="0" smtClean="0"/>
              <a:t>Cégep de Drummondville</a:t>
            </a:r>
            <a:endParaRPr lang="fr-CA" sz="2400" dirty="0"/>
          </a:p>
        </p:txBody>
      </p:sp>
      <p:sp>
        <p:nvSpPr>
          <p:cNvPr id="10" name="Rectangle 9"/>
          <p:cNvSpPr/>
          <p:nvPr/>
        </p:nvSpPr>
        <p:spPr>
          <a:xfrm>
            <a:off x="4499991" y="311750"/>
            <a:ext cx="5328964" cy="461665"/>
          </a:xfrm>
          <a:prstGeom prst="rect">
            <a:avLst/>
          </a:prstGeom>
        </p:spPr>
        <p:txBody>
          <a:bodyPr wrap="square">
            <a:spAutoFit/>
          </a:bodyPr>
          <a:lstStyle/>
          <a:p>
            <a:pPr algn="ctr"/>
            <a:r>
              <a:rPr lang="fr-CA" sz="2400" dirty="0" smtClean="0"/>
              <a:t>Bloguedelinverse.blogspot.com</a:t>
            </a:r>
            <a:endParaRPr lang="fr-CA" sz="2400" dirty="0"/>
          </a:p>
        </p:txBody>
      </p:sp>
    </p:spTree>
    <p:extLst>
      <p:ext uri="{BB962C8B-B14F-4D97-AF65-F5344CB8AC3E}">
        <p14:creationId xmlns:p14="http://schemas.microsoft.com/office/powerpoint/2010/main" val="13862263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5623399" cy="523220"/>
          </a:xfrm>
          <a:prstGeom prst="rect">
            <a:avLst/>
          </a:prstGeom>
        </p:spPr>
        <p:txBody>
          <a:bodyPr wrap="none">
            <a:spAutoFit/>
          </a:bodyPr>
          <a:lstStyle/>
          <a:p>
            <a:r>
              <a:rPr lang="fr-CA" sz="2800" dirty="0"/>
              <a:t>Prise de notes </a:t>
            </a:r>
            <a:r>
              <a:rPr lang="fr-CA" sz="2800" dirty="0" smtClean="0"/>
              <a:t>– Réseaux de concepts</a:t>
            </a:r>
          </a:p>
        </p:txBody>
      </p:sp>
      <p:pic>
        <p:nvPicPr>
          <p:cNvPr id="4" name="Image 3" descr="Capture d’écran"/>
          <p:cNvPicPr>
            <a:picLocks noChangeAspect="1"/>
          </p:cNvPicPr>
          <p:nvPr/>
        </p:nvPicPr>
        <p:blipFill rotWithShape="1">
          <a:blip r:embed="rId3">
            <a:extLst>
              <a:ext uri="{28A0092B-C50C-407E-A947-70E740481C1C}">
                <a14:useLocalDpi xmlns:a14="http://schemas.microsoft.com/office/drawing/2010/main" val="0"/>
              </a:ext>
            </a:extLst>
          </a:blip>
          <a:srcRect l="24828"/>
          <a:stretch/>
        </p:blipFill>
        <p:spPr>
          <a:xfrm>
            <a:off x="79442" y="1330088"/>
            <a:ext cx="7660910" cy="5011695"/>
          </a:xfrm>
          <a:prstGeom prst="rect">
            <a:avLst/>
          </a:prstGeom>
        </p:spPr>
      </p:pic>
      <p:pic>
        <p:nvPicPr>
          <p:cNvPr id="6" name="Image 5"/>
          <p:cNvPicPr>
            <a:picLocks noChangeAspect="1"/>
          </p:cNvPicPr>
          <p:nvPr/>
        </p:nvPicPr>
        <p:blipFill rotWithShape="1">
          <a:blip r:embed="rId4">
            <a:extLst>
              <a:ext uri="{28A0092B-C50C-407E-A947-70E740481C1C}">
                <a14:useLocalDpi xmlns:a14="http://schemas.microsoft.com/office/drawing/2010/main" val="0"/>
              </a:ext>
            </a:extLst>
          </a:blip>
          <a:srcRect l="49156" t="28979" r="38277" b="47344"/>
          <a:stretch/>
        </p:blipFill>
        <p:spPr>
          <a:xfrm>
            <a:off x="7915821" y="1124744"/>
            <a:ext cx="1042210" cy="1310050"/>
          </a:xfrm>
          <a:prstGeom prst="rect">
            <a:avLst/>
          </a:prstGeom>
        </p:spPr>
      </p:pic>
      <p:sp>
        <p:nvSpPr>
          <p:cNvPr id="5" name="Rectangle 4"/>
          <p:cNvSpPr/>
          <p:nvPr/>
        </p:nvSpPr>
        <p:spPr>
          <a:xfrm>
            <a:off x="151571" y="6516052"/>
            <a:ext cx="8703958" cy="369332"/>
          </a:xfrm>
          <a:prstGeom prst="rect">
            <a:avLst/>
          </a:prstGeom>
        </p:spPr>
        <p:txBody>
          <a:bodyPr wrap="square">
            <a:spAutoFit/>
          </a:bodyPr>
          <a:lstStyle/>
          <a:p>
            <a:r>
              <a:rPr lang="fr-CA" dirty="0"/>
              <a:t>http://www.aqpc.qc.ca/UserFiles/File/pedagogie_collegiale/Be%CC%81langer-Vol_27-1.pdf</a:t>
            </a:r>
          </a:p>
        </p:txBody>
      </p:sp>
      <p:sp>
        <p:nvSpPr>
          <p:cNvPr id="2" name="Rectangle 1"/>
          <p:cNvSpPr/>
          <p:nvPr/>
        </p:nvSpPr>
        <p:spPr>
          <a:xfrm>
            <a:off x="323528" y="638725"/>
            <a:ext cx="6696744" cy="646331"/>
          </a:xfrm>
          <a:prstGeom prst="rect">
            <a:avLst/>
          </a:prstGeom>
        </p:spPr>
        <p:txBody>
          <a:bodyPr wrap="square">
            <a:spAutoFit/>
          </a:bodyPr>
          <a:lstStyle/>
          <a:p>
            <a:r>
              <a:rPr lang="fr-CA" dirty="0"/>
              <a:t>programme de </a:t>
            </a:r>
          </a:p>
          <a:p>
            <a:r>
              <a:rPr lang="fr-CA" dirty="0"/>
              <a:t>Techniques de laboratoire — voie biotechnologies</a:t>
            </a:r>
          </a:p>
        </p:txBody>
      </p:sp>
      <p:sp>
        <p:nvSpPr>
          <p:cNvPr id="8" name="ZoneTexte 7"/>
          <p:cNvSpPr txBox="1"/>
          <p:nvPr/>
        </p:nvSpPr>
        <p:spPr>
          <a:xfrm>
            <a:off x="6336196" y="180856"/>
            <a:ext cx="2628292" cy="830997"/>
          </a:xfrm>
          <a:prstGeom prst="rect">
            <a:avLst/>
          </a:prstGeom>
          <a:noFill/>
        </p:spPr>
        <p:txBody>
          <a:bodyPr wrap="square" rtlCol="0">
            <a:spAutoFit/>
          </a:bodyPr>
          <a:lstStyle/>
          <a:p>
            <a:pPr algn="ctr"/>
            <a:r>
              <a:rPr lang="fr-CA" sz="2400" dirty="0" smtClean="0"/>
              <a:t>Dave Bélanger</a:t>
            </a:r>
          </a:p>
          <a:p>
            <a:pPr algn="ctr"/>
            <a:r>
              <a:rPr lang="fr-CA" sz="2400" dirty="0" smtClean="0"/>
              <a:t>Cégep Lévis-Lauzon</a:t>
            </a:r>
            <a:endParaRPr lang="fr-CA" sz="2400" dirty="0"/>
          </a:p>
        </p:txBody>
      </p:sp>
    </p:spTree>
    <p:extLst>
      <p:ext uri="{BB962C8B-B14F-4D97-AF65-F5344CB8AC3E}">
        <p14:creationId xmlns:p14="http://schemas.microsoft.com/office/powerpoint/2010/main" val="34103279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310079" y="188640"/>
            <a:ext cx="1567801" cy="584775"/>
          </a:xfrm>
          <a:prstGeom prst="rect">
            <a:avLst/>
          </a:prstGeom>
          <a:noFill/>
        </p:spPr>
        <p:txBody>
          <a:bodyPr wrap="none" rtlCol="0">
            <a:spAutoFit/>
          </a:bodyPr>
          <a:lstStyle/>
          <a:p>
            <a:pPr marL="265113" lvl="1" indent="-265113"/>
            <a:r>
              <a:rPr lang="fr-CA" sz="3200" b="1" dirty="0" smtClean="0"/>
              <a:t>Français</a:t>
            </a:r>
          </a:p>
        </p:txBody>
      </p:sp>
      <p:pic>
        <p:nvPicPr>
          <p:cNvPr id="8" name="Picture 2" descr="https://scontent-a-ord.xx.fbcdn.net/hphotos-frc1/553529_10151972194165333_1741773001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204988"/>
            <a:ext cx="1933575"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724128" y="1844824"/>
            <a:ext cx="3397825" cy="830997"/>
          </a:xfrm>
          <a:prstGeom prst="rect">
            <a:avLst/>
          </a:prstGeom>
          <a:solidFill>
            <a:schemeClr val="bg1"/>
          </a:solidFill>
          <a:ln>
            <a:solidFill>
              <a:schemeClr val="bg1"/>
            </a:solidFill>
          </a:ln>
        </p:spPr>
        <p:txBody>
          <a:bodyPr wrap="square">
            <a:spAutoFit/>
          </a:bodyPr>
          <a:lstStyle/>
          <a:p>
            <a:pPr algn="ctr"/>
            <a:r>
              <a:rPr lang="fr-CA" sz="2400" dirty="0" smtClean="0"/>
              <a:t>Christian Roy</a:t>
            </a:r>
          </a:p>
          <a:p>
            <a:pPr algn="ctr"/>
            <a:r>
              <a:rPr lang="fr-CA" sz="2400" dirty="0" smtClean="0"/>
              <a:t>Collège de Maisonneuve</a:t>
            </a:r>
            <a:endParaRPr lang="fr-CA" sz="2400" dirty="0"/>
          </a:p>
        </p:txBody>
      </p:sp>
      <p:pic>
        <p:nvPicPr>
          <p:cNvPr id="12" name="Image 11"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6608" y="3068960"/>
            <a:ext cx="5110562" cy="3672296"/>
          </a:xfrm>
          <a:prstGeom prst="rect">
            <a:avLst/>
          </a:prstGeom>
        </p:spPr>
      </p:pic>
      <p:pic>
        <p:nvPicPr>
          <p:cNvPr id="13" name="Image 12" descr="Capture d’écra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68" y="1005088"/>
            <a:ext cx="5156699" cy="3272521"/>
          </a:xfrm>
          <a:prstGeom prst="rect">
            <a:avLst/>
          </a:prstGeom>
        </p:spPr>
      </p:pic>
    </p:spTree>
    <p:extLst>
      <p:ext uri="{BB962C8B-B14F-4D97-AF65-F5344CB8AC3E}">
        <p14:creationId xmlns:p14="http://schemas.microsoft.com/office/powerpoint/2010/main" val="698130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1163" t="5331" r="5930" b="15205"/>
          <a:stretch/>
        </p:blipFill>
        <p:spPr>
          <a:xfrm>
            <a:off x="2743497" y="1706840"/>
            <a:ext cx="2888496" cy="1800200"/>
          </a:xfrm>
          <a:prstGeom prst="rect">
            <a:avLst/>
          </a:prstGeom>
        </p:spPr>
      </p:pic>
      <p:sp>
        <p:nvSpPr>
          <p:cNvPr id="8" name="ZoneTexte 7"/>
          <p:cNvSpPr txBox="1"/>
          <p:nvPr/>
        </p:nvSpPr>
        <p:spPr>
          <a:xfrm>
            <a:off x="467544" y="68431"/>
            <a:ext cx="8480398" cy="461665"/>
          </a:xfrm>
          <a:prstGeom prst="rect">
            <a:avLst/>
          </a:prstGeom>
          <a:noFill/>
        </p:spPr>
        <p:txBody>
          <a:bodyPr wrap="none" rtlCol="0">
            <a:spAutoFit/>
          </a:bodyPr>
          <a:lstStyle/>
          <a:p>
            <a:pPr marL="265113" lvl="1" indent="-265113"/>
            <a:r>
              <a:rPr lang="fr-CA" sz="2400" b="1" dirty="0" smtClean="0"/>
              <a:t>Psychologie</a:t>
            </a:r>
            <a:r>
              <a:rPr lang="fr-CA" sz="2400" dirty="0" smtClean="0"/>
              <a:t>  		Le conditionnement : L’expérience de Pavlov</a:t>
            </a:r>
          </a:p>
        </p:txBody>
      </p:sp>
      <p:pic>
        <p:nvPicPr>
          <p:cNvPr id="7" name="Image 6"/>
          <p:cNvPicPr>
            <a:picLocks noChangeAspect="1"/>
          </p:cNvPicPr>
          <p:nvPr/>
        </p:nvPicPr>
        <p:blipFill rotWithShape="1">
          <a:blip r:embed="rId4" cstate="print">
            <a:extLst>
              <a:ext uri="{28A0092B-C50C-407E-A947-70E740481C1C}">
                <a14:useLocalDpi xmlns:a14="http://schemas.microsoft.com/office/drawing/2010/main" val="0"/>
              </a:ext>
            </a:extLst>
          </a:blip>
          <a:srcRect t="18927" b="20549"/>
          <a:stretch/>
        </p:blipFill>
        <p:spPr>
          <a:xfrm>
            <a:off x="6009998" y="1922864"/>
            <a:ext cx="3026498" cy="1368152"/>
          </a:xfrm>
          <a:prstGeom prst="rect">
            <a:avLst/>
          </a:prstGeom>
        </p:spPr>
      </p:pic>
      <p:sp>
        <p:nvSpPr>
          <p:cNvPr id="12" name="ZoneTexte 11"/>
          <p:cNvSpPr txBox="1"/>
          <p:nvPr/>
        </p:nvSpPr>
        <p:spPr>
          <a:xfrm>
            <a:off x="3707904" y="1034734"/>
            <a:ext cx="1440160" cy="400110"/>
          </a:xfrm>
          <a:prstGeom prst="rect">
            <a:avLst/>
          </a:prstGeom>
          <a:noFill/>
        </p:spPr>
        <p:txBody>
          <a:bodyPr wrap="square" rtlCol="0">
            <a:spAutoFit/>
          </a:bodyPr>
          <a:lstStyle/>
          <a:p>
            <a:r>
              <a:rPr lang="fr-CA" sz="2000" dirty="0" smtClean="0"/>
              <a:t>En classe </a:t>
            </a:r>
            <a:endParaRPr lang="fr-CA" sz="2000" dirty="0"/>
          </a:p>
        </p:txBody>
      </p:sp>
      <p:sp>
        <p:nvSpPr>
          <p:cNvPr id="13" name="ZoneTexte 12"/>
          <p:cNvSpPr txBox="1"/>
          <p:nvPr/>
        </p:nvSpPr>
        <p:spPr>
          <a:xfrm>
            <a:off x="7023478" y="1034734"/>
            <a:ext cx="1580969" cy="400110"/>
          </a:xfrm>
          <a:prstGeom prst="rect">
            <a:avLst/>
          </a:prstGeom>
          <a:noFill/>
        </p:spPr>
        <p:txBody>
          <a:bodyPr wrap="square" rtlCol="0">
            <a:spAutoFit/>
          </a:bodyPr>
          <a:lstStyle/>
          <a:p>
            <a:r>
              <a:rPr lang="fr-CA" sz="2000" dirty="0" smtClean="0"/>
              <a:t>En devoir</a:t>
            </a:r>
            <a:endParaRPr lang="fr-CA" sz="2000" dirty="0"/>
          </a:p>
        </p:txBody>
      </p:sp>
      <p:sp>
        <p:nvSpPr>
          <p:cNvPr id="10" name="ZoneTexte 9"/>
          <p:cNvSpPr txBox="1"/>
          <p:nvPr/>
        </p:nvSpPr>
        <p:spPr>
          <a:xfrm>
            <a:off x="251520" y="620688"/>
            <a:ext cx="3024336" cy="430887"/>
          </a:xfrm>
          <a:prstGeom prst="rect">
            <a:avLst/>
          </a:prstGeom>
          <a:noFill/>
        </p:spPr>
        <p:txBody>
          <a:bodyPr wrap="square" rtlCol="0">
            <a:spAutoFit/>
          </a:bodyPr>
          <a:lstStyle/>
          <a:p>
            <a:r>
              <a:rPr lang="fr-CA" sz="2200" dirty="0" smtClean="0"/>
              <a:t>Classe traditionnelle</a:t>
            </a:r>
            <a:endParaRPr lang="fr-CA" sz="2200" dirty="0"/>
          </a:p>
        </p:txBody>
      </p:sp>
      <p:sp>
        <p:nvSpPr>
          <p:cNvPr id="14" name="ZoneTexte 13"/>
          <p:cNvSpPr txBox="1"/>
          <p:nvPr/>
        </p:nvSpPr>
        <p:spPr>
          <a:xfrm>
            <a:off x="683568" y="1034734"/>
            <a:ext cx="1656183" cy="400110"/>
          </a:xfrm>
          <a:prstGeom prst="rect">
            <a:avLst/>
          </a:prstGeom>
          <a:noFill/>
        </p:spPr>
        <p:txBody>
          <a:bodyPr wrap="square" rtlCol="0">
            <a:spAutoFit/>
          </a:bodyPr>
          <a:lstStyle/>
          <a:p>
            <a:r>
              <a:rPr lang="fr-CA" sz="2000" dirty="0" smtClean="0"/>
              <a:t>Préparation</a:t>
            </a:r>
            <a:endParaRPr lang="fr-CA" sz="2000" dirty="0"/>
          </a:p>
        </p:txBody>
      </p:sp>
      <p:pic>
        <p:nvPicPr>
          <p:cNvPr id="72706" name="Picture 2" descr="http://www.groupemodulo.com/DATA/PHOTOITEM/184.jpg"/>
          <p:cNvPicPr>
            <a:picLocks noChangeAspect="1" noChangeArrowheads="1"/>
          </p:cNvPicPr>
          <p:nvPr/>
        </p:nvPicPr>
        <p:blipFill>
          <a:blip r:embed="rId5" cstate="print"/>
          <a:srcRect/>
          <a:stretch>
            <a:fillRect/>
          </a:stretch>
        </p:blipFill>
        <p:spPr bwMode="auto">
          <a:xfrm>
            <a:off x="539552" y="1484784"/>
            <a:ext cx="1698733" cy="2244312"/>
          </a:xfrm>
          <a:prstGeom prst="rect">
            <a:avLst/>
          </a:prstGeom>
          <a:noFill/>
        </p:spPr>
      </p:pic>
      <p:grpSp>
        <p:nvGrpSpPr>
          <p:cNvPr id="2" name="Groupe 1"/>
          <p:cNvGrpSpPr/>
          <p:nvPr/>
        </p:nvGrpSpPr>
        <p:grpSpPr>
          <a:xfrm>
            <a:off x="251518" y="3947748"/>
            <a:ext cx="7920881" cy="2382654"/>
            <a:chOff x="251518" y="3947748"/>
            <a:chExt cx="7920881" cy="2382654"/>
          </a:xfrm>
        </p:grpSpPr>
        <p:sp>
          <p:nvSpPr>
            <p:cNvPr id="24" name="ZoneTexte 23"/>
            <p:cNvSpPr txBox="1"/>
            <p:nvPr/>
          </p:nvSpPr>
          <p:spPr>
            <a:xfrm>
              <a:off x="6444206" y="4883852"/>
              <a:ext cx="1728193" cy="1446550"/>
            </a:xfrm>
            <a:prstGeom prst="rect">
              <a:avLst/>
            </a:prstGeom>
            <a:noFill/>
          </p:spPr>
          <p:txBody>
            <a:bodyPr wrap="square" rtlCol="0">
              <a:spAutoFit/>
            </a:bodyPr>
            <a:lstStyle/>
            <a:p>
              <a:pPr algn="ctr"/>
              <a:r>
                <a:rPr lang="fr-CA" sz="2200" dirty="0" smtClean="0"/>
                <a:t>Autre exemple </a:t>
              </a:r>
            </a:p>
            <a:p>
              <a:pPr algn="ctr"/>
              <a:r>
                <a:rPr lang="fr-CA" sz="2200" dirty="0" smtClean="0"/>
                <a:t>ET</a:t>
              </a:r>
            </a:p>
            <a:p>
              <a:pPr algn="ctr"/>
              <a:r>
                <a:rPr lang="fr-CA" sz="2200" dirty="0" smtClean="0"/>
                <a:t>Préparation</a:t>
              </a:r>
              <a:endParaRPr lang="fr-CA" sz="2200" dirty="0"/>
            </a:p>
          </p:txBody>
        </p:sp>
        <p:sp>
          <p:nvSpPr>
            <p:cNvPr id="25" name="ZoneTexte 24"/>
            <p:cNvSpPr txBox="1"/>
            <p:nvPr/>
          </p:nvSpPr>
          <p:spPr>
            <a:xfrm>
              <a:off x="251518" y="3947748"/>
              <a:ext cx="3744417" cy="430887"/>
            </a:xfrm>
            <a:prstGeom prst="rect">
              <a:avLst/>
            </a:prstGeom>
            <a:noFill/>
          </p:spPr>
          <p:txBody>
            <a:bodyPr wrap="square" rtlCol="0">
              <a:spAutoFit/>
            </a:bodyPr>
            <a:lstStyle/>
            <a:p>
              <a:r>
                <a:rPr lang="fr-CA" sz="2200" dirty="0" smtClean="0"/>
                <a:t>Philosophie de classe inversée</a:t>
              </a:r>
              <a:endParaRPr lang="fr-CA" sz="2200" dirty="0"/>
            </a:p>
          </p:txBody>
        </p:sp>
      </p:grpSp>
      <p:pic>
        <p:nvPicPr>
          <p:cNvPr id="16" name="Image 15"/>
          <p:cNvPicPr>
            <a:picLocks noChangeAspect="1"/>
          </p:cNvPicPr>
          <p:nvPr/>
        </p:nvPicPr>
        <p:blipFill rotWithShape="1">
          <a:blip r:embed="rId3" cstate="print">
            <a:extLst>
              <a:ext uri="{28A0092B-C50C-407E-A947-70E740481C1C}">
                <a14:useLocalDpi xmlns:a14="http://schemas.microsoft.com/office/drawing/2010/main" val="0"/>
              </a:ext>
            </a:extLst>
          </a:blip>
          <a:srcRect l="-1163" t="5331" r="5930" b="15205"/>
          <a:stretch/>
        </p:blipFill>
        <p:spPr>
          <a:xfrm>
            <a:off x="2771800" y="1700808"/>
            <a:ext cx="2888496" cy="1800200"/>
          </a:xfrm>
          <a:prstGeom prst="rect">
            <a:avLst/>
          </a:prstGeom>
        </p:spPr>
      </p:pic>
      <p:pic>
        <p:nvPicPr>
          <p:cNvPr id="17" name="Image 16"/>
          <p:cNvPicPr>
            <a:picLocks noChangeAspect="1"/>
          </p:cNvPicPr>
          <p:nvPr/>
        </p:nvPicPr>
        <p:blipFill rotWithShape="1">
          <a:blip r:embed="rId4" cstate="print">
            <a:extLst>
              <a:ext uri="{28A0092B-C50C-407E-A947-70E740481C1C}">
                <a14:useLocalDpi xmlns:a14="http://schemas.microsoft.com/office/drawing/2010/main" val="0"/>
              </a:ext>
            </a:extLst>
          </a:blip>
          <a:srcRect t="18927" b="20549"/>
          <a:stretch/>
        </p:blipFill>
        <p:spPr>
          <a:xfrm>
            <a:off x="6012160" y="1916832"/>
            <a:ext cx="3026498" cy="1368152"/>
          </a:xfrm>
          <a:prstGeom prst="rect">
            <a:avLst/>
          </a:prstGeom>
        </p:spPr>
      </p:pic>
      <p:sp>
        <p:nvSpPr>
          <p:cNvPr id="18" name="ZoneTexte 17"/>
          <p:cNvSpPr txBox="1"/>
          <p:nvPr/>
        </p:nvSpPr>
        <p:spPr>
          <a:xfrm>
            <a:off x="3923928" y="4325034"/>
            <a:ext cx="1440160" cy="400110"/>
          </a:xfrm>
          <a:prstGeom prst="rect">
            <a:avLst/>
          </a:prstGeom>
          <a:noFill/>
        </p:spPr>
        <p:txBody>
          <a:bodyPr wrap="square" rtlCol="0">
            <a:spAutoFit/>
          </a:bodyPr>
          <a:lstStyle/>
          <a:p>
            <a:r>
              <a:rPr lang="fr-CA" sz="2000" dirty="0" smtClean="0"/>
              <a:t>En classe </a:t>
            </a:r>
            <a:endParaRPr lang="fr-CA" sz="2000" dirty="0"/>
          </a:p>
        </p:txBody>
      </p:sp>
      <p:sp>
        <p:nvSpPr>
          <p:cNvPr id="19" name="ZoneTexte 18"/>
          <p:cNvSpPr txBox="1"/>
          <p:nvPr/>
        </p:nvSpPr>
        <p:spPr>
          <a:xfrm>
            <a:off x="7023478" y="4325034"/>
            <a:ext cx="1580969" cy="400110"/>
          </a:xfrm>
          <a:prstGeom prst="rect">
            <a:avLst/>
          </a:prstGeom>
          <a:noFill/>
        </p:spPr>
        <p:txBody>
          <a:bodyPr wrap="square" rtlCol="0">
            <a:spAutoFit/>
          </a:bodyPr>
          <a:lstStyle/>
          <a:p>
            <a:r>
              <a:rPr lang="fr-CA" sz="2000" dirty="0" smtClean="0"/>
              <a:t>En devoir</a:t>
            </a:r>
            <a:endParaRPr lang="fr-CA" sz="2000" dirty="0"/>
          </a:p>
        </p:txBody>
      </p:sp>
      <p:sp>
        <p:nvSpPr>
          <p:cNvPr id="20" name="ZoneTexte 19"/>
          <p:cNvSpPr txBox="1"/>
          <p:nvPr/>
        </p:nvSpPr>
        <p:spPr>
          <a:xfrm>
            <a:off x="683568" y="4325034"/>
            <a:ext cx="1656183" cy="400110"/>
          </a:xfrm>
          <a:prstGeom prst="rect">
            <a:avLst/>
          </a:prstGeom>
          <a:noFill/>
        </p:spPr>
        <p:txBody>
          <a:bodyPr wrap="square" rtlCol="0">
            <a:spAutoFit/>
          </a:bodyPr>
          <a:lstStyle/>
          <a:p>
            <a:r>
              <a:rPr lang="fr-CA" sz="2000" dirty="0" smtClean="0"/>
              <a:t>Préparation</a:t>
            </a:r>
            <a:endParaRPr lang="fr-CA" sz="2000" dirty="0"/>
          </a:p>
        </p:txBody>
      </p:sp>
    </p:spTree>
    <p:extLst>
      <p:ext uri="{BB962C8B-B14F-4D97-AF65-F5344CB8AC3E}">
        <p14:creationId xmlns:p14="http://schemas.microsoft.com/office/powerpoint/2010/main" val="220387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3.88889E-6 -2.59259E-6 L -0.27292 0.43496 " pathEditMode="relative" rAng="0" ptsTypes="AA">
                                      <p:cBhvr>
                                        <p:cTn id="9" dur="2000" fill="hold"/>
                                        <p:tgtEl>
                                          <p:spTgt spid="3"/>
                                        </p:tgtEl>
                                        <p:attrNameLst>
                                          <p:attrName>ppt_x</p:attrName>
                                          <p:attrName>ppt_y</p:attrName>
                                        </p:attrNameLst>
                                      </p:cBhvr>
                                      <p:rCtr x="-13646" y="21736"/>
                                    </p:animMotion>
                                  </p:childTnLst>
                                </p:cTn>
                              </p:par>
                              <p:par>
                                <p:cTn id="10" presetID="56" presetClass="path" presetSubtype="0" accel="50000" decel="50000" fill="hold" nodeType="withEffect">
                                  <p:stCondLst>
                                    <p:cond delay="0"/>
                                  </p:stCondLst>
                                  <p:childTnLst>
                                    <p:animMotion origin="layout" path="M -3.05556E-6 -9.80574E-7 L -0.29913 0.4556 " pathEditMode="relative" rAng="0" ptsTypes="AA">
                                      <p:cBhvr>
                                        <p:cTn id="11" dur="2000" fill="hold"/>
                                        <p:tgtEl>
                                          <p:spTgt spid="7"/>
                                        </p:tgtEl>
                                        <p:attrNameLst>
                                          <p:attrName>ppt_x</p:attrName>
                                          <p:attrName>ppt_y</p:attrName>
                                        </p:attrNameLst>
                                      </p:cBhvr>
                                      <p:rCtr x="-14965" y="227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893912"/>
            <a:ext cx="7843494" cy="1107996"/>
          </a:xfrm>
          <a:prstGeom prst="rect">
            <a:avLst/>
          </a:prstGeom>
        </p:spPr>
        <p:txBody>
          <a:bodyPr wrap="none">
            <a:spAutoFit/>
          </a:bodyPr>
          <a:lstStyle/>
          <a:p>
            <a:r>
              <a:rPr lang="fr-CA" sz="2200" dirty="0" smtClean="0"/>
              <a:t>Programme : Sciences de la Nature - Sciences </a:t>
            </a:r>
            <a:r>
              <a:rPr lang="fr-CA" sz="2200" dirty="0"/>
              <a:t>santé et science </a:t>
            </a:r>
            <a:r>
              <a:rPr lang="fr-CA" sz="2200" dirty="0" smtClean="0"/>
              <a:t>pure</a:t>
            </a:r>
          </a:p>
          <a:p>
            <a:endParaRPr lang="fr-CA" sz="2200" dirty="0"/>
          </a:p>
          <a:p>
            <a:endParaRPr lang="fr-CA" sz="2200" dirty="0" smtClean="0"/>
          </a:p>
        </p:txBody>
      </p:sp>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9276" t="1854" r="11043" b="17006"/>
          <a:stretch/>
        </p:blipFill>
        <p:spPr>
          <a:xfrm>
            <a:off x="1034097" y="4077072"/>
            <a:ext cx="3393887" cy="2304000"/>
          </a:xfrm>
          <a:prstGeom prst="rect">
            <a:avLst/>
          </a:prstGeom>
        </p:spPr>
      </p:pic>
      <p:sp>
        <p:nvSpPr>
          <p:cNvPr id="7" name="Rectangle 6"/>
          <p:cNvSpPr/>
          <p:nvPr/>
        </p:nvSpPr>
        <p:spPr>
          <a:xfrm>
            <a:off x="770609" y="1909575"/>
            <a:ext cx="3748142" cy="1446550"/>
          </a:xfrm>
          <a:prstGeom prst="rect">
            <a:avLst/>
          </a:prstGeom>
        </p:spPr>
        <p:txBody>
          <a:bodyPr wrap="none">
            <a:spAutoFit/>
          </a:bodyPr>
          <a:lstStyle/>
          <a:p>
            <a:pPr algn="ctr"/>
            <a:r>
              <a:rPr lang="fr-CA" sz="2200" dirty="0"/>
              <a:t>C</a:t>
            </a:r>
            <a:r>
              <a:rPr lang="fr-CA" sz="2200" dirty="0" smtClean="0"/>
              <a:t>himie </a:t>
            </a:r>
            <a:r>
              <a:rPr lang="fr-CA" sz="2200" dirty="0"/>
              <a:t>organique</a:t>
            </a:r>
          </a:p>
          <a:p>
            <a:pPr algn="ctr"/>
            <a:r>
              <a:rPr lang="fr-CA" sz="2200" dirty="0" smtClean="0"/>
              <a:t> Début de 2</a:t>
            </a:r>
            <a:r>
              <a:rPr lang="fr-CA" sz="2200" baseline="30000" dirty="0" smtClean="0"/>
              <a:t>e</a:t>
            </a:r>
            <a:r>
              <a:rPr lang="fr-CA" sz="2200" dirty="0" smtClean="0"/>
              <a:t> année (3</a:t>
            </a:r>
            <a:r>
              <a:rPr lang="fr-CA" sz="2200" baseline="30000" dirty="0" smtClean="0"/>
              <a:t>e</a:t>
            </a:r>
            <a:r>
              <a:rPr lang="fr-CA" sz="2200" dirty="0" smtClean="0"/>
              <a:t> session)</a:t>
            </a:r>
          </a:p>
          <a:p>
            <a:pPr algn="ctr"/>
            <a:endParaRPr lang="fr-CA" sz="2200" dirty="0"/>
          </a:p>
          <a:p>
            <a:pPr algn="ctr"/>
            <a:r>
              <a:rPr lang="fr-CA" sz="2200" dirty="0" smtClean="0"/>
              <a:t>5 groupes depuis 2012 </a:t>
            </a:r>
          </a:p>
        </p:txBody>
      </p:sp>
      <p:sp>
        <p:nvSpPr>
          <p:cNvPr id="8" name="Rectangle 7"/>
          <p:cNvSpPr/>
          <p:nvPr/>
        </p:nvSpPr>
        <p:spPr>
          <a:xfrm>
            <a:off x="5076056" y="1909575"/>
            <a:ext cx="3816424" cy="1446550"/>
          </a:xfrm>
          <a:prstGeom prst="rect">
            <a:avLst/>
          </a:prstGeom>
        </p:spPr>
        <p:txBody>
          <a:bodyPr wrap="square">
            <a:spAutoFit/>
          </a:bodyPr>
          <a:lstStyle/>
          <a:p>
            <a:pPr algn="ctr"/>
            <a:r>
              <a:rPr lang="fr-CA" sz="2200" dirty="0" smtClean="0"/>
              <a:t>Chimie </a:t>
            </a:r>
            <a:r>
              <a:rPr lang="fr-CA" sz="2200" dirty="0"/>
              <a:t>des solutions </a:t>
            </a:r>
            <a:endParaRPr lang="fr-CA" sz="2200" dirty="0" smtClean="0"/>
          </a:p>
          <a:p>
            <a:pPr algn="ctr"/>
            <a:r>
              <a:rPr lang="fr-CA" sz="2200" dirty="0" smtClean="0"/>
              <a:t>Fin de 1</a:t>
            </a:r>
            <a:r>
              <a:rPr lang="fr-CA" sz="2200" baseline="30000" dirty="0" smtClean="0"/>
              <a:t>ère</a:t>
            </a:r>
            <a:r>
              <a:rPr lang="fr-CA" sz="2200" dirty="0" smtClean="0"/>
              <a:t> année (2</a:t>
            </a:r>
            <a:r>
              <a:rPr lang="fr-CA" sz="2200" baseline="30000" dirty="0" smtClean="0"/>
              <a:t>e</a:t>
            </a:r>
            <a:r>
              <a:rPr lang="fr-CA" sz="2200" dirty="0" smtClean="0"/>
              <a:t> session)</a:t>
            </a:r>
          </a:p>
          <a:p>
            <a:pPr algn="ctr"/>
            <a:endParaRPr lang="fr-CA" sz="2200" dirty="0"/>
          </a:p>
          <a:p>
            <a:pPr algn="ctr"/>
            <a:r>
              <a:rPr lang="fr-CA" sz="2200" dirty="0" smtClean="0"/>
              <a:t>2 groupes depuis 2012</a:t>
            </a:r>
            <a:endParaRPr lang="fr-CA" sz="2200" dirty="0"/>
          </a:p>
        </p:txBody>
      </p:sp>
      <p:pic>
        <p:nvPicPr>
          <p:cNvPr id="5124" name="Picture 4" descr="C:\Users\Christian\SkyDrive\Maisonneuve\Siteweb departement\Photos pour le site\cours_NY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7443" y="4077072"/>
            <a:ext cx="3456432" cy="2304288"/>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p:cNvSpPr txBox="1"/>
          <p:nvPr/>
        </p:nvSpPr>
        <p:spPr>
          <a:xfrm>
            <a:off x="323528" y="116632"/>
            <a:ext cx="3096344" cy="523220"/>
          </a:xfrm>
          <a:prstGeom prst="rect">
            <a:avLst/>
          </a:prstGeom>
          <a:noFill/>
          <a:ln w="25400">
            <a:noFill/>
          </a:ln>
        </p:spPr>
        <p:txBody>
          <a:bodyPr wrap="square" rtlCol="0">
            <a:spAutoFit/>
          </a:bodyPr>
          <a:lstStyle/>
          <a:p>
            <a:r>
              <a:rPr lang="fr-CA" sz="2800" dirty="0" smtClean="0"/>
              <a:t>Mon aventure</a:t>
            </a:r>
            <a:endParaRPr lang="fr-CA" sz="2800" i="1" dirty="0"/>
          </a:p>
        </p:txBody>
      </p:sp>
    </p:spTree>
    <p:extLst>
      <p:ext uri="{BB962C8B-B14F-4D97-AF65-F5344CB8AC3E}">
        <p14:creationId xmlns:p14="http://schemas.microsoft.com/office/powerpoint/2010/main" val="2078861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132856"/>
            <a:ext cx="2772314" cy="446276"/>
          </a:xfrm>
          <a:prstGeom prst="rect">
            <a:avLst/>
          </a:prstGeom>
        </p:spPr>
        <p:txBody>
          <a:bodyPr wrap="square">
            <a:spAutoFit/>
          </a:bodyPr>
          <a:lstStyle/>
          <a:p>
            <a:r>
              <a:rPr lang="fr-CA" sz="2300" u="sng" dirty="0"/>
              <a:t>Prise de </a:t>
            </a:r>
            <a:r>
              <a:rPr lang="fr-CA" sz="2300" u="sng" dirty="0" smtClean="0"/>
              <a:t>notes</a:t>
            </a:r>
          </a:p>
        </p:txBody>
      </p:sp>
      <p:sp>
        <p:nvSpPr>
          <p:cNvPr id="3" name="Rectangle 2"/>
          <p:cNvSpPr/>
          <p:nvPr/>
        </p:nvSpPr>
        <p:spPr>
          <a:xfrm>
            <a:off x="3059832" y="2132856"/>
            <a:ext cx="2810876" cy="446276"/>
          </a:xfrm>
          <a:prstGeom prst="rect">
            <a:avLst/>
          </a:prstGeom>
        </p:spPr>
        <p:txBody>
          <a:bodyPr wrap="square">
            <a:spAutoFit/>
          </a:bodyPr>
          <a:lstStyle/>
          <a:p>
            <a:pPr lvl="0"/>
            <a:r>
              <a:rPr lang="fr-CA" sz="2300" u="sng" dirty="0"/>
              <a:t>Évaluation </a:t>
            </a:r>
            <a:r>
              <a:rPr lang="fr-CA" sz="2300" u="sng" dirty="0" smtClean="0"/>
              <a:t>formative</a:t>
            </a:r>
          </a:p>
        </p:txBody>
      </p:sp>
      <p:sp>
        <p:nvSpPr>
          <p:cNvPr id="4" name="Rectangle 3"/>
          <p:cNvSpPr/>
          <p:nvPr/>
        </p:nvSpPr>
        <p:spPr>
          <a:xfrm>
            <a:off x="5868144" y="2132856"/>
            <a:ext cx="3960440" cy="446276"/>
          </a:xfrm>
          <a:prstGeom prst="rect">
            <a:avLst/>
          </a:prstGeom>
        </p:spPr>
        <p:txBody>
          <a:bodyPr wrap="square">
            <a:spAutoFit/>
          </a:bodyPr>
          <a:lstStyle/>
          <a:p>
            <a:pPr lvl="0"/>
            <a:r>
              <a:rPr lang="fr-CA" sz="2300" u="sng" dirty="0" smtClean="0"/>
              <a:t>Approfondissement</a:t>
            </a:r>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Ma version de classe inversée : à 90 % !!!!</a:t>
            </a:r>
            <a:endParaRPr lang="fr-CA" sz="2800" i="1" dirty="0"/>
          </a:p>
        </p:txBody>
      </p:sp>
    </p:spTree>
    <p:extLst>
      <p:ext uri="{BB962C8B-B14F-4D97-AF65-F5344CB8AC3E}">
        <p14:creationId xmlns:p14="http://schemas.microsoft.com/office/powerpoint/2010/main" val="1750633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16632"/>
            <a:ext cx="7056784" cy="523220"/>
          </a:xfrm>
          <a:prstGeom prst="rect">
            <a:avLst/>
          </a:prstGeom>
          <a:noFill/>
          <a:ln w="25400">
            <a:noFill/>
          </a:ln>
        </p:spPr>
        <p:txBody>
          <a:bodyPr wrap="square" rtlCol="0">
            <a:spAutoFit/>
          </a:bodyPr>
          <a:lstStyle/>
          <a:p>
            <a:r>
              <a:rPr lang="fr-CA" sz="2800" dirty="0" smtClean="0"/>
              <a:t>Travail de préparation pour les étudiants</a:t>
            </a:r>
            <a:endParaRPr lang="fr-CA" sz="2800" i="1" dirty="0"/>
          </a:p>
        </p:txBody>
      </p:sp>
      <p:graphicFrame>
        <p:nvGraphicFramePr>
          <p:cNvPr id="10" name="Tableau 9"/>
          <p:cNvGraphicFramePr>
            <a:graphicFrameLocks noGrp="1"/>
          </p:cNvGraphicFramePr>
          <p:nvPr>
            <p:extLst>
              <p:ext uri="{D42A27DB-BD31-4B8C-83A1-F6EECF244321}">
                <p14:modId xmlns:p14="http://schemas.microsoft.com/office/powerpoint/2010/main" val="800541557"/>
              </p:ext>
            </p:extLst>
          </p:nvPr>
        </p:nvGraphicFramePr>
        <p:xfrm>
          <a:off x="395536" y="1484784"/>
          <a:ext cx="8298468" cy="4072488"/>
        </p:xfrm>
        <a:graphic>
          <a:graphicData uri="http://schemas.openxmlformats.org/drawingml/2006/table">
            <a:tbl>
              <a:tblPr firstRow="1" firstCol="1" bandRow="1">
                <a:tableStyleId>{073A0DAA-6AF3-43AB-8588-CEC1D06C72B9}</a:tableStyleId>
              </a:tblPr>
              <a:tblGrid>
                <a:gridCol w="2766156"/>
                <a:gridCol w="2766156"/>
                <a:gridCol w="2766156"/>
              </a:tblGrid>
              <a:tr h="962224">
                <a:tc>
                  <a:txBody>
                    <a:bodyPr/>
                    <a:lstStyle/>
                    <a:p>
                      <a:pPr algn="ctr"/>
                      <a:r>
                        <a:rPr lang="fr-CA" sz="2000" b="1" dirty="0" smtClean="0"/>
                        <a:t>Vidéos à regarder</a:t>
                      </a:r>
                      <a:endParaRPr lang="fr-CA" sz="2000"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fr-CA" sz="2000" dirty="0" smtClean="0"/>
                        <a:t>Chimie organique</a:t>
                      </a:r>
                    </a:p>
                  </a:txBody>
                  <a:tcPr anchor="ctr"/>
                </a:tc>
                <a:tc>
                  <a:txBody>
                    <a:bodyPr/>
                    <a:lstStyle/>
                    <a:p>
                      <a:pPr algn="ctr"/>
                      <a:r>
                        <a:rPr lang="fr-CA" sz="2000" dirty="0" smtClean="0"/>
                        <a:t>Chimie des solutions</a:t>
                      </a:r>
                    </a:p>
                  </a:txBody>
                  <a:tcPr anchor="ctr"/>
                </a:tc>
              </a:tr>
              <a:tr h="777566">
                <a:tc>
                  <a:txBody>
                    <a:bodyPr/>
                    <a:lstStyle/>
                    <a:p>
                      <a:pPr algn="ctr"/>
                      <a:r>
                        <a:rPr lang="fr-CA" sz="2000" dirty="0" smtClean="0"/>
                        <a:t>Nombre de vidéos</a:t>
                      </a:r>
                      <a:endParaRPr lang="fr-CA" sz="2000" dirty="0"/>
                    </a:p>
                  </a:txBody>
                  <a:tcPr anchor="ctr"/>
                </a:tc>
                <a:tc>
                  <a:txBody>
                    <a:bodyPr/>
                    <a:lstStyle/>
                    <a:p>
                      <a:pPr algn="ctr"/>
                      <a:r>
                        <a:rPr lang="fr-CA" sz="2000" dirty="0" smtClean="0"/>
                        <a:t>43</a:t>
                      </a:r>
                      <a:endParaRPr lang="fr-CA" sz="2000" dirty="0"/>
                    </a:p>
                  </a:txBody>
                  <a:tcPr anchor="ctr"/>
                </a:tc>
                <a:tc>
                  <a:txBody>
                    <a:bodyPr/>
                    <a:lstStyle/>
                    <a:p>
                      <a:pPr algn="ctr"/>
                      <a:r>
                        <a:rPr lang="fr-CA" sz="2000" dirty="0" smtClean="0"/>
                        <a:t>62</a:t>
                      </a:r>
                      <a:endParaRPr lang="fr-CA" sz="2000" dirty="0"/>
                    </a:p>
                  </a:txBody>
                  <a:tcPr anchor="ctr"/>
                </a:tc>
              </a:tr>
              <a:tr h="777566">
                <a:tc>
                  <a:txBody>
                    <a:bodyPr/>
                    <a:lstStyle/>
                    <a:p>
                      <a:pPr algn="ctr"/>
                      <a:r>
                        <a:rPr lang="fr-CA" sz="2000" dirty="0" smtClean="0"/>
                        <a:t>Durée moyenne </a:t>
                      </a:r>
                    </a:p>
                    <a:p>
                      <a:pPr algn="ctr"/>
                      <a:r>
                        <a:rPr lang="fr-CA" sz="2000" dirty="0" smtClean="0"/>
                        <a:t>d’une vidéo</a:t>
                      </a:r>
                      <a:endParaRPr lang="fr-CA" sz="2000" dirty="0"/>
                    </a:p>
                  </a:txBody>
                  <a:tcPr anchor="ctr"/>
                </a:tc>
                <a:tc>
                  <a:txBody>
                    <a:bodyPr/>
                    <a:lstStyle/>
                    <a:p>
                      <a:pPr algn="ctr"/>
                      <a:r>
                        <a:rPr lang="fr-CA" sz="2000" dirty="0" smtClean="0"/>
                        <a:t>12 min.</a:t>
                      </a:r>
                    </a:p>
                  </a:txBody>
                  <a:tcPr anchor="ctr"/>
                </a:tc>
                <a:tc>
                  <a:txBody>
                    <a:bodyPr/>
                    <a:lstStyle/>
                    <a:p>
                      <a:pPr algn="ctr"/>
                      <a:r>
                        <a:rPr lang="fr-CA" sz="2000" dirty="0" smtClean="0"/>
                        <a:t>9 min.</a:t>
                      </a:r>
                    </a:p>
                  </a:txBody>
                  <a:tcPr anchor="ctr"/>
                </a:tc>
              </a:tr>
              <a:tr h="777566">
                <a:tc>
                  <a:txBody>
                    <a:bodyPr/>
                    <a:lstStyle/>
                    <a:p>
                      <a:pPr algn="ctr"/>
                      <a:r>
                        <a:rPr lang="fr-CA" sz="2000" baseline="0" dirty="0" smtClean="0"/>
                        <a:t>Durée totale moyenne/</a:t>
                      </a:r>
                    </a:p>
                    <a:p>
                      <a:pPr algn="ctr"/>
                      <a:r>
                        <a:rPr lang="fr-CA" sz="2000" baseline="0" dirty="0" smtClean="0"/>
                        <a:t> période de cours</a:t>
                      </a:r>
                      <a:endParaRPr lang="fr-CA" sz="2000" dirty="0"/>
                    </a:p>
                  </a:txBody>
                  <a:tcPr anchor="ctr"/>
                </a:tc>
                <a:tc>
                  <a:txBody>
                    <a:bodyPr/>
                    <a:lstStyle/>
                    <a:p>
                      <a:pPr algn="ctr"/>
                      <a:r>
                        <a:rPr lang="fr-CA" sz="2000" dirty="0" smtClean="0"/>
                        <a:t>11 min.</a:t>
                      </a:r>
                      <a:endParaRPr lang="fr-CA" sz="2000" dirty="0"/>
                    </a:p>
                  </a:txBody>
                  <a:tcPr anchor="ctr"/>
                </a:tc>
                <a:tc>
                  <a:txBody>
                    <a:bodyPr/>
                    <a:lstStyle/>
                    <a:p>
                      <a:pPr algn="ctr"/>
                      <a:r>
                        <a:rPr lang="fr-CA" sz="2000" dirty="0" smtClean="0"/>
                        <a:t>14 min.</a:t>
                      </a:r>
                      <a:endParaRPr lang="fr-CA" sz="2000" dirty="0"/>
                    </a:p>
                  </a:txBody>
                  <a:tcPr anchor="ctr"/>
                </a:tc>
              </a:tr>
              <a:tr h="777566">
                <a:tc>
                  <a:txBody>
                    <a:bodyPr/>
                    <a:lstStyle/>
                    <a:p>
                      <a:pPr algn="ctr"/>
                      <a:r>
                        <a:rPr lang="fr-CA" sz="2000" dirty="0" smtClean="0"/>
                        <a:t>Durée totale moyenne /</a:t>
                      </a:r>
                    </a:p>
                    <a:p>
                      <a:pPr algn="ctr"/>
                      <a:r>
                        <a:rPr lang="fr-CA" sz="2000" dirty="0" smtClean="0"/>
                        <a:t> semaine</a:t>
                      </a:r>
                      <a:endParaRPr lang="fr-CA" sz="2000" dirty="0"/>
                    </a:p>
                  </a:txBody>
                  <a:tcPr anchor="ctr"/>
                </a:tc>
                <a:tc>
                  <a:txBody>
                    <a:bodyPr/>
                    <a:lstStyle/>
                    <a:p>
                      <a:pPr algn="ctr"/>
                      <a:r>
                        <a:rPr lang="fr-CA" sz="2000" dirty="0" smtClean="0"/>
                        <a:t>45 min.</a:t>
                      </a:r>
                    </a:p>
                  </a:txBody>
                  <a:tcPr anchor="ctr"/>
                </a:tc>
                <a:tc>
                  <a:txBody>
                    <a:bodyPr/>
                    <a:lstStyle/>
                    <a:p>
                      <a:pPr algn="ctr"/>
                      <a:r>
                        <a:rPr lang="fr-CA" sz="2000" dirty="0" smtClean="0"/>
                        <a:t>53 min.</a:t>
                      </a:r>
                    </a:p>
                  </a:txBody>
                  <a:tcPr anchor="ctr"/>
                </a:tc>
              </a:tr>
            </a:tbl>
          </a:graphicData>
        </a:graphic>
      </p:graphicFrame>
    </p:spTree>
    <p:extLst>
      <p:ext uri="{BB962C8B-B14F-4D97-AF65-F5344CB8AC3E}">
        <p14:creationId xmlns:p14="http://schemas.microsoft.com/office/powerpoint/2010/main" val="8382808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16632"/>
            <a:ext cx="7056784" cy="523220"/>
          </a:xfrm>
          <a:prstGeom prst="rect">
            <a:avLst/>
          </a:prstGeom>
          <a:noFill/>
          <a:ln w="25400">
            <a:noFill/>
          </a:ln>
        </p:spPr>
        <p:txBody>
          <a:bodyPr wrap="square" rtlCol="0">
            <a:spAutoFit/>
          </a:bodyPr>
          <a:lstStyle/>
          <a:p>
            <a:r>
              <a:rPr lang="fr-CA" sz="2800" dirty="0" smtClean="0"/>
              <a:t>Un exemple</a:t>
            </a:r>
            <a:endParaRPr lang="fr-CA" sz="2800" i="1" dirty="0"/>
          </a:p>
        </p:txBody>
      </p:sp>
      <p:pic>
        <p:nvPicPr>
          <p:cNvPr id="2" name="Image 1" descr="Capture d’écran">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67" y="836712"/>
            <a:ext cx="9069066" cy="5849167"/>
          </a:xfrm>
          <a:prstGeom prst="rect">
            <a:avLst/>
          </a:prstGeom>
        </p:spPr>
      </p:pic>
    </p:spTree>
    <p:extLst>
      <p:ext uri="{BB962C8B-B14F-4D97-AF65-F5344CB8AC3E}">
        <p14:creationId xmlns:p14="http://schemas.microsoft.com/office/powerpoint/2010/main" val="41090800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3528" y="116632"/>
            <a:ext cx="7849328" cy="523220"/>
          </a:xfrm>
          <a:prstGeom prst="rect">
            <a:avLst/>
          </a:prstGeom>
        </p:spPr>
        <p:txBody>
          <a:bodyPr wrap="none">
            <a:spAutoFit/>
          </a:bodyPr>
          <a:lstStyle/>
          <a:p>
            <a:r>
              <a:rPr lang="fr-CA" sz="2800" dirty="0" smtClean="0"/>
              <a:t>Favoriser l’autonomie des étudiants : Plan de session</a:t>
            </a:r>
          </a:p>
        </p:txBody>
      </p:sp>
      <p:pic>
        <p:nvPicPr>
          <p:cNvPr id="28674" name="Picture 2"/>
          <p:cNvPicPr>
            <a:picLocks noChangeAspect="1" noChangeArrowheads="1"/>
          </p:cNvPicPr>
          <p:nvPr/>
        </p:nvPicPr>
        <p:blipFill>
          <a:blip r:embed="rId3" cstate="print"/>
          <a:srcRect l="25042" t="25200" r="24873" b="14321"/>
          <a:stretch>
            <a:fillRect/>
          </a:stretch>
        </p:blipFill>
        <p:spPr bwMode="auto">
          <a:xfrm>
            <a:off x="275503" y="764704"/>
            <a:ext cx="8856984" cy="6016065"/>
          </a:xfrm>
          <a:prstGeom prst="rect">
            <a:avLst/>
          </a:prstGeom>
          <a:noFill/>
          <a:ln w="9525">
            <a:noFill/>
            <a:miter lim="800000"/>
            <a:headEnd/>
            <a:tailEnd/>
          </a:ln>
        </p:spPr>
      </p:pic>
    </p:spTree>
    <p:extLst>
      <p:ext uri="{BB962C8B-B14F-4D97-AF65-F5344CB8AC3E}">
        <p14:creationId xmlns:p14="http://schemas.microsoft.com/office/powerpoint/2010/main" val="5720288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116632"/>
            <a:ext cx="4359848" cy="523220"/>
          </a:xfrm>
          <a:prstGeom prst="rect">
            <a:avLst/>
          </a:prstGeom>
        </p:spPr>
        <p:txBody>
          <a:bodyPr wrap="none">
            <a:spAutoFit/>
          </a:bodyPr>
          <a:lstStyle/>
          <a:p>
            <a:r>
              <a:rPr lang="fr-CA" sz="2800" dirty="0"/>
              <a:t>Prise de notes </a:t>
            </a:r>
            <a:r>
              <a:rPr lang="fr-CA" sz="2800" dirty="0" smtClean="0"/>
              <a:t>– Cahier Coop</a:t>
            </a:r>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384" y="649497"/>
            <a:ext cx="7907983" cy="5965510"/>
          </a:xfrm>
          <a:prstGeom prst="rect">
            <a:avLst/>
          </a:prstGeom>
        </p:spPr>
      </p:pic>
    </p:spTree>
    <p:extLst>
      <p:ext uri="{BB962C8B-B14F-4D97-AF65-F5344CB8AC3E}">
        <p14:creationId xmlns:p14="http://schemas.microsoft.com/office/powerpoint/2010/main" val="4171233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l="8410" t="12617" r="2722" b="23633"/>
          <a:stretch/>
        </p:blipFill>
        <p:spPr>
          <a:xfrm>
            <a:off x="3894005" y="1484784"/>
            <a:ext cx="5119407" cy="4896544"/>
          </a:xfrm>
          <a:prstGeom prst="rect">
            <a:avLst/>
          </a:prstGeom>
        </p:spPr>
      </p:pic>
      <p:sp>
        <p:nvSpPr>
          <p:cNvPr id="11" name="Rectangle 10"/>
          <p:cNvSpPr/>
          <p:nvPr/>
        </p:nvSpPr>
        <p:spPr>
          <a:xfrm>
            <a:off x="295365" y="44624"/>
            <a:ext cx="8237075" cy="523220"/>
          </a:xfrm>
          <a:prstGeom prst="rect">
            <a:avLst/>
          </a:prstGeom>
        </p:spPr>
        <p:txBody>
          <a:bodyPr wrap="square">
            <a:spAutoFit/>
          </a:bodyPr>
          <a:lstStyle/>
          <a:p>
            <a:r>
              <a:rPr lang="fr-CA" sz="2800" dirty="0"/>
              <a:t>Diffusion des ressources </a:t>
            </a:r>
            <a:r>
              <a:rPr lang="fr-CA" sz="2800" dirty="0" smtClean="0"/>
              <a:t>numériques :  Organisation  </a:t>
            </a:r>
            <a:endParaRPr lang="fr-CA" sz="2800" dirty="0"/>
          </a:p>
        </p:txBody>
      </p:sp>
      <p:pic>
        <p:nvPicPr>
          <p:cNvPr id="10" name="Picture 16" descr="http://fontslogo.com/wp-content/uploads/2013/02/wordpress-log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89" t="12008" r="2889" b="16053"/>
          <a:stretch/>
        </p:blipFill>
        <p:spPr bwMode="auto">
          <a:xfrm>
            <a:off x="586044" y="1416588"/>
            <a:ext cx="3101843" cy="78827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447764" y="2204864"/>
            <a:ext cx="2167388" cy="1477328"/>
          </a:xfrm>
          <a:prstGeom prst="rect">
            <a:avLst/>
          </a:prstGeom>
        </p:spPr>
        <p:txBody>
          <a:bodyPr wrap="none">
            <a:spAutoFit/>
          </a:bodyPr>
          <a:lstStyle/>
          <a:p>
            <a:r>
              <a:rPr lang="fr-CA" dirty="0" smtClean="0"/>
              <a:t>Wordpress.com </a:t>
            </a:r>
          </a:p>
          <a:p>
            <a:endParaRPr lang="fr-CA" dirty="0"/>
          </a:p>
          <a:p>
            <a:r>
              <a:rPr lang="fr-CA" dirty="0" smtClean="0"/>
              <a:t>Gratuit</a:t>
            </a:r>
          </a:p>
          <a:p>
            <a:r>
              <a:rPr lang="fr-CA" dirty="0" smtClean="0"/>
              <a:t>Facile d’utilisation et </a:t>
            </a:r>
          </a:p>
          <a:p>
            <a:r>
              <a:rPr lang="fr-CA" dirty="0" smtClean="0"/>
              <a:t>de personnalisation</a:t>
            </a:r>
            <a:endParaRPr lang="fr-CA" dirty="0"/>
          </a:p>
        </p:txBody>
      </p:sp>
      <p:sp>
        <p:nvSpPr>
          <p:cNvPr id="2" name="Rectangle 1"/>
          <p:cNvSpPr/>
          <p:nvPr/>
        </p:nvSpPr>
        <p:spPr>
          <a:xfrm>
            <a:off x="5364088" y="980728"/>
            <a:ext cx="3312368" cy="369332"/>
          </a:xfrm>
          <a:prstGeom prst="rect">
            <a:avLst/>
          </a:prstGeom>
        </p:spPr>
        <p:txBody>
          <a:bodyPr wrap="square">
            <a:spAutoFit/>
          </a:bodyPr>
          <a:lstStyle/>
          <a:p>
            <a:r>
              <a:rPr lang="fr-CA" b="1" dirty="0" smtClean="0"/>
              <a:t>Mrprofdechimie.com       17 $/an</a:t>
            </a:r>
            <a:endParaRPr lang="fr-CA" b="1" dirty="0"/>
          </a:p>
        </p:txBody>
      </p:sp>
      <p:sp>
        <p:nvSpPr>
          <p:cNvPr id="7" name="Rectangle 6"/>
          <p:cNvSpPr/>
          <p:nvPr/>
        </p:nvSpPr>
        <p:spPr>
          <a:xfrm>
            <a:off x="447764" y="952980"/>
            <a:ext cx="3446241" cy="369332"/>
          </a:xfrm>
          <a:prstGeom prst="rect">
            <a:avLst/>
          </a:prstGeom>
        </p:spPr>
        <p:txBody>
          <a:bodyPr wrap="square">
            <a:spAutoFit/>
          </a:bodyPr>
          <a:lstStyle/>
          <a:p>
            <a:r>
              <a:rPr lang="fr-CA" b="1" dirty="0"/>
              <a:t>m</a:t>
            </a:r>
            <a:r>
              <a:rPr lang="fr-CA" b="1" dirty="0" smtClean="0"/>
              <a:t>rprofdechimie.wordpress.com</a:t>
            </a:r>
            <a:endParaRPr lang="fr-CA" b="1" dirty="0"/>
          </a:p>
        </p:txBody>
      </p:sp>
    </p:spTree>
    <p:extLst>
      <p:ext uri="{BB962C8B-B14F-4D97-AF65-F5344CB8AC3E}">
        <p14:creationId xmlns:p14="http://schemas.microsoft.com/office/powerpoint/2010/main" val="1170132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95365" y="44624"/>
            <a:ext cx="3910429" cy="523220"/>
          </a:xfrm>
          <a:prstGeom prst="rect">
            <a:avLst/>
          </a:prstGeom>
        </p:spPr>
        <p:txBody>
          <a:bodyPr wrap="none">
            <a:spAutoFit/>
          </a:bodyPr>
          <a:lstStyle/>
          <a:p>
            <a:r>
              <a:rPr lang="fr-CA" sz="2800" dirty="0" smtClean="0"/>
              <a:t>Exemple de page - Vidéos</a:t>
            </a:r>
            <a:endParaRPr lang="fr-CA" sz="2800" dirty="0"/>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37" y="567842"/>
            <a:ext cx="8643325" cy="6074165"/>
          </a:xfrm>
          <a:prstGeom prst="rect">
            <a:avLst/>
          </a:prstGeom>
        </p:spPr>
      </p:pic>
    </p:spTree>
    <p:extLst>
      <p:ext uri="{BB962C8B-B14F-4D97-AF65-F5344CB8AC3E}">
        <p14:creationId xmlns:p14="http://schemas.microsoft.com/office/powerpoint/2010/main" val="12896599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14358" t="-21495" r="30094" b="24524"/>
          <a:stretch/>
        </p:blipFill>
        <p:spPr>
          <a:xfrm>
            <a:off x="1353562" y="-10890"/>
            <a:ext cx="6436875" cy="6017632"/>
          </a:xfrm>
          <a:prstGeom prst="rect">
            <a:avLst/>
          </a:prstGeom>
        </p:spPr>
      </p:pic>
      <p:sp>
        <p:nvSpPr>
          <p:cNvPr id="6" name="Rectangle 5"/>
          <p:cNvSpPr/>
          <p:nvPr/>
        </p:nvSpPr>
        <p:spPr>
          <a:xfrm>
            <a:off x="295365" y="44624"/>
            <a:ext cx="5531964" cy="523220"/>
          </a:xfrm>
          <a:prstGeom prst="rect">
            <a:avLst/>
          </a:prstGeom>
        </p:spPr>
        <p:txBody>
          <a:bodyPr wrap="none">
            <a:spAutoFit/>
          </a:bodyPr>
          <a:lstStyle/>
          <a:p>
            <a:r>
              <a:rPr lang="fr-CA" sz="2800" dirty="0" smtClean="0"/>
              <a:t>Diffusion </a:t>
            </a:r>
            <a:r>
              <a:rPr lang="fr-CA" sz="2800" dirty="0"/>
              <a:t>des </a:t>
            </a:r>
            <a:r>
              <a:rPr lang="fr-CA" sz="2800" dirty="0" smtClean="0"/>
              <a:t>vidéos : Hébergement  </a:t>
            </a:r>
            <a:endParaRPr lang="fr-CA" sz="2800" dirty="0"/>
          </a:p>
        </p:txBody>
      </p:sp>
    </p:spTree>
    <p:extLst>
      <p:ext uri="{BB962C8B-B14F-4D97-AF65-F5344CB8AC3E}">
        <p14:creationId xmlns:p14="http://schemas.microsoft.com/office/powerpoint/2010/main" val="28497108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solidFill>
                  <a:srgbClr val="FFC000"/>
                </a:solidFill>
              </a:rPr>
              <a:t>Prise de </a:t>
            </a:r>
            <a:r>
              <a:rPr lang="fr-CA" sz="2300" u="sng" dirty="0" smtClean="0">
                <a:solidFill>
                  <a:srgbClr val="FFC000"/>
                </a:solidFill>
              </a:rPr>
              <a:t>notes</a:t>
            </a:r>
          </a:p>
          <a:p>
            <a:endParaRPr lang="fr-CA" sz="2300" u="sng" dirty="0">
              <a:solidFill>
                <a:srgbClr val="FFC000"/>
              </a:solidFill>
            </a:endParaRPr>
          </a:p>
          <a:p>
            <a:pPr marL="265113" indent="-265113">
              <a:lnSpc>
                <a:spcPct val="150000"/>
              </a:lnSpc>
              <a:buFont typeface="Arial" panose="020B0604020202020204" pitchFamily="34" charset="0"/>
              <a:buChar char="•"/>
            </a:pPr>
            <a:r>
              <a:rPr lang="fr-CA" dirty="0">
                <a:solidFill>
                  <a:srgbClr val="FFC000"/>
                </a:solidFill>
              </a:rPr>
              <a:t>Lecture du manuel</a:t>
            </a:r>
          </a:p>
          <a:p>
            <a:pPr marL="265113" indent="-265113">
              <a:lnSpc>
                <a:spcPct val="150000"/>
              </a:lnSpc>
              <a:buFont typeface="Arial" panose="020B0604020202020204" pitchFamily="34" charset="0"/>
              <a:buChar char="•"/>
            </a:pPr>
            <a:r>
              <a:rPr lang="fr-CA" dirty="0">
                <a:solidFill>
                  <a:srgbClr val="FFC000"/>
                </a:solidFill>
              </a:rPr>
              <a:t>Visionnement de vidéos</a:t>
            </a:r>
          </a:p>
          <a:p>
            <a:pPr marL="265113" indent="-265113">
              <a:lnSpc>
                <a:spcPct val="150000"/>
              </a:lnSpc>
              <a:buFont typeface="Arial" panose="020B0604020202020204" pitchFamily="34" charset="0"/>
              <a:buChar char="•"/>
            </a:pPr>
            <a:r>
              <a:rPr lang="fr-CA" dirty="0">
                <a:solidFill>
                  <a:srgbClr val="FFC000"/>
                </a:solidFill>
              </a:rPr>
              <a:t>Cahier de </a:t>
            </a:r>
            <a:r>
              <a:rPr lang="fr-CA" dirty="0" smtClean="0">
                <a:solidFill>
                  <a:srgbClr val="FFC000"/>
                </a:solidFill>
              </a:rPr>
              <a:t>notes</a:t>
            </a:r>
          </a:p>
          <a:p>
            <a:pPr marL="265113" indent="-265113">
              <a:lnSpc>
                <a:spcPct val="150000"/>
              </a:lnSpc>
              <a:buFont typeface="Arial" panose="020B0604020202020204" pitchFamily="34" charset="0"/>
              <a:buChar char="•"/>
            </a:pPr>
            <a:r>
              <a:rPr lang="fr-CA" dirty="0">
                <a:solidFill>
                  <a:srgbClr val="FFC000"/>
                </a:solidFill>
              </a:rPr>
              <a:t>Réseaux de concept</a:t>
            </a:r>
          </a:p>
          <a:p>
            <a:pPr marL="265113" indent="-265113">
              <a:lnSpc>
                <a:spcPct val="150000"/>
              </a:lnSpc>
              <a:buFont typeface="Arial" panose="020B0604020202020204" pitchFamily="34" charset="0"/>
              <a:buChar char="•"/>
            </a:pPr>
            <a:r>
              <a:rPr lang="fr-CA" dirty="0" smtClean="0">
                <a:solidFill>
                  <a:srgbClr val="FFC000"/>
                </a:solidFill>
              </a:rPr>
              <a:t>Etc.</a:t>
            </a:r>
            <a:endParaRPr lang="fr-CA" dirty="0">
              <a:solidFill>
                <a:srgbClr val="FFC000"/>
              </a:solidFill>
            </a:endParaRPr>
          </a:p>
        </p:txBody>
      </p:sp>
      <p:sp>
        <p:nvSpPr>
          <p:cNvPr id="3" name="Rectangle 2"/>
          <p:cNvSpPr/>
          <p:nvPr/>
        </p:nvSpPr>
        <p:spPr>
          <a:xfrm>
            <a:off x="3059832" y="2405787"/>
            <a:ext cx="2810876" cy="723275"/>
          </a:xfrm>
          <a:prstGeom prst="rect">
            <a:avLst/>
          </a:prstGeom>
        </p:spPr>
        <p:txBody>
          <a:bodyPr wrap="square">
            <a:spAutoFit/>
          </a:bodyPr>
          <a:lstStyle/>
          <a:p>
            <a:pPr lvl="0"/>
            <a:r>
              <a:rPr lang="fr-CA" sz="2300" u="sng" dirty="0"/>
              <a:t>Évaluation </a:t>
            </a:r>
            <a:r>
              <a:rPr lang="fr-CA" sz="2300" u="sng" dirty="0" smtClean="0"/>
              <a:t>formative</a:t>
            </a:r>
          </a:p>
          <a:p>
            <a:pPr lvl="0"/>
            <a:endParaRPr lang="fr-CA" u="sng" dirty="0"/>
          </a:p>
        </p:txBody>
      </p:sp>
      <p:sp>
        <p:nvSpPr>
          <p:cNvPr id="4" name="Rectangle 3"/>
          <p:cNvSpPr/>
          <p:nvPr/>
        </p:nvSpPr>
        <p:spPr>
          <a:xfrm>
            <a:off x="5868144" y="2405787"/>
            <a:ext cx="3960440" cy="800219"/>
          </a:xfrm>
          <a:prstGeom prst="rect">
            <a:avLst/>
          </a:prstGeom>
        </p:spPr>
        <p:txBody>
          <a:bodyPr wrap="square">
            <a:spAutoFit/>
          </a:bodyPr>
          <a:lstStyle/>
          <a:p>
            <a:pPr lvl="0"/>
            <a:r>
              <a:rPr lang="fr-CA" sz="2300" u="sng" dirty="0" smtClean="0"/>
              <a:t>Approfondissement</a:t>
            </a:r>
          </a:p>
          <a:p>
            <a:pPr lvl="0"/>
            <a:endParaRPr lang="fr-CA" sz="2300" u="sng"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UNE version de classe inversée</a:t>
            </a:r>
            <a:endParaRPr lang="fr-CA" sz="2800" i="1" dirty="0"/>
          </a:p>
        </p:txBody>
      </p:sp>
    </p:spTree>
    <p:extLst>
      <p:ext uri="{BB962C8B-B14F-4D97-AF65-F5344CB8AC3E}">
        <p14:creationId xmlns:p14="http://schemas.microsoft.com/office/powerpoint/2010/main" val="9543929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91680" y="1628800"/>
            <a:ext cx="6048672" cy="1668470"/>
          </a:xfrm>
          <a:prstGeom prst="rect">
            <a:avLst/>
          </a:prstGeom>
        </p:spPr>
        <p:txBody>
          <a:bodyPr wrap="square">
            <a:spAutoFit/>
          </a:bodyPr>
          <a:lstStyle/>
          <a:p>
            <a:pPr algn="ctr">
              <a:lnSpc>
                <a:spcPct val="150000"/>
              </a:lnSpc>
            </a:pPr>
            <a:r>
              <a:rPr lang="fr-CA" sz="3600" dirty="0" smtClean="0"/>
              <a:t>Comment vérifier </a:t>
            </a:r>
          </a:p>
          <a:p>
            <a:pPr algn="ctr">
              <a:lnSpc>
                <a:spcPct val="150000"/>
              </a:lnSpc>
            </a:pPr>
            <a:r>
              <a:rPr lang="fr-CA" sz="3600" dirty="0" smtClean="0"/>
              <a:t>la préparation des étudiants ?</a:t>
            </a:r>
          </a:p>
        </p:txBody>
      </p:sp>
    </p:spTree>
    <p:extLst>
      <p:ext uri="{BB962C8B-B14F-4D97-AF65-F5344CB8AC3E}">
        <p14:creationId xmlns:p14="http://schemas.microsoft.com/office/powerpoint/2010/main" val="5293553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11259" t="12500" r="2074"/>
          <a:stretch/>
        </p:blipFill>
        <p:spPr>
          <a:xfrm>
            <a:off x="347282" y="1184652"/>
            <a:ext cx="3967371" cy="5340692"/>
          </a:xfrm>
          <a:prstGeom prst="rect">
            <a:avLst/>
          </a:prstGeom>
        </p:spPr>
      </p:pic>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 </a:t>
            </a:r>
          </a:p>
          <a:p>
            <a:r>
              <a:rPr lang="fr-CA" sz="2800" dirty="0"/>
              <a:t> </a:t>
            </a:r>
            <a:r>
              <a:rPr lang="fr-CA" sz="2800" dirty="0" smtClean="0"/>
              <a:t>-  Formulaires Google</a:t>
            </a:r>
            <a:endParaRPr lang="fr-CA" sz="2800" i="1"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29555"/>
            <a:ext cx="1055723" cy="839118"/>
          </a:xfrm>
          <a:prstGeom prst="rect">
            <a:avLst/>
          </a:prstGeom>
        </p:spPr>
      </p:pic>
      <p:pic>
        <p:nvPicPr>
          <p:cNvPr id="8" name="Image 7"/>
          <p:cNvPicPr>
            <a:picLocks noChangeAspect="1"/>
          </p:cNvPicPr>
          <p:nvPr/>
        </p:nvPicPr>
        <p:blipFill rotWithShape="1">
          <a:blip r:embed="rId4" cstate="print">
            <a:extLst>
              <a:ext uri="{28A0092B-C50C-407E-A947-70E740481C1C}">
                <a14:useLocalDpi xmlns:a14="http://schemas.microsoft.com/office/drawing/2010/main" val="0"/>
              </a:ext>
            </a:extLst>
          </a:blip>
          <a:srcRect l="8704" t="12361" r="9224" b="11406"/>
          <a:stretch/>
        </p:blipFill>
        <p:spPr>
          <a:xfrm>
            <a:off x="4718701" y="1196752"/>
            <a:ext cx="4221390" cy="5228034"/>
          </a:xfrm>
          <a:prstGeom prst="rect">
            <a:avLst/>
          </a:prstGeom>
        </p:spPr>
      </p:pic>
    </p:spTree>
    <p:extLst>
      <p:ext uri="{BB962C8B-B14F-4D97-AF65-F5344CB8AC3E}">
        <p14:creationId xmlns:p14="http://schemas.microsoft.com/office/powerpoint/2010/main" val="10798210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l="13209" t="17010" r="19588" b="-2705"/>
          <a:stretch/>
        </p:blipFill>
        <p:spPr>
          <a:xfrm>
            <a:off x="668398" y="1603013"/>
            <a:ext cx="8008058" cy="7658635"/>
          </a:xfrm>
          <a:prstGeom prst="rect">
            <a:avLst/>
          </a:prstGeom>
        </p:spPr>
      </p:pic>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a:t>
            </a:r>
          </a:p>
          <a:p>
            <a:r>
              <a:rPr lang="fr-CA" sz="2800" dirty="0"/>
              <a:t> </a:t>
            </a:r>
            <a:r>
              <a:rPr lang="fr-CA" sz="2800" dirty="0" smtClean="0"/>
              <a:t>- Formulaires Google</a:t>
            </a:r>
            <a:endParaRPr lang="fr-CA" sz="2800" i="1"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29555"/>
            <a:ext cx="1055723" cy="839118"/>
          </a:xfrm>
          <a:prstGeom prst="rect">
            <a:avLst/>
          </a:prstGeom>
        </p:spPr>
      </p:pic>
      <p:sp>
        <p:nvSpPr>
          <p:cNvPr id="2" name="ZoneTexte 1"/>
          <p:cNvSpPr txBox="1"/>
          <p:nvPr/>
        </p:nvSpPr>
        <p:spPr>
          <a:xfrm>
            <a:off x="696481" y="1229423"/>
            <a:ext cx="4318105" cy="369332"/>
          </a:xfrm>
          <a:prstGeom prst="rect">
            <a:avLst/>
          </a:prstGeom>
          <a:noFill/>
        </p:spPr>
        <p:txBody>
          <a:bodyPr wrap="none" rtlCol="0">
            <a:spAutoFit/>
          </a:bodyPr>
          <a:lstStyle/>
          <a:p>
            <a:r>
              <a:rPr lang="fr-CA" dirty="0" smtClean="0"/>
              <a:t>Résultats instantanés : </a:t>
            </a:r>
            <a:r>
              <a:rPr lang="fr-CA" i="1" dirty="0" smtClean="0"/>
              <a:t>Just-in-time </a:t>
            </a:r>
            <a:r>
              <a:rPr lang="fr-CA" i="1" dirty="0" err="1" smtClean="0"/>
              <a:t>Teaching</a:t>
            </a:r>
            <a:endParaRPr lang="fr-CA" i="1" dirty="0"/>
          </a:p>
        </p:txBody>
      </p:sp>
    </p:spTree>
    <p:extLst>
      <p:ext uri="{BB962C8B-B14F-4D97-AF65-F5344CB8AC3E}">
        <p14:creationId xmlns:p14="http://schemas.microsoft.com/office/powerpoint/2010/main" val="39787773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hors classe</a:t>
            </a:r>
          </a:p>
          <a:p>
            <a:r>
              <a:rPr lang="fr-CA" sz="2800" dirty="0"/>
              <a:t> </a:t>
            </a:r>
            <a:r>
              <a:rPr lang="fr-CA" sz="2800" dirty="0" smtClean="0"/>
              <a:t>- </a:t>
            </a:r>
            <a:r>
              <a:rPr lang="fr-CA" sz="2800" dirty="0" err="1" smtClean="0"/>
              <a:t>Netquiz</a:t>
            </a:r>
            <a:r>
              <a:rPr lang="fr-CA" sz="2800" dirty="0" smtClean="0"/>
              <a:t> Pro 			</a:t>
            </a:r>
            <a:endParaRPr lang="fr-CA" sz="2800" i="1" dirty="0"/>
          </a:p>
        </p:txBody>
      </p:sp>
      <p:sp>
        <p:nvSpPr>
          <p:cNvPr id="2" name="ZoneTexte 1"/>
          <p:cNvSpPr txBox="1"/>
          <p:nvPr/>
        </p:nvSpPr>
        <p:spPr>
          <a:xfrm>
            <a:off x="726248" y="1333662"/>
            <a:ext cx="5681940" cy="369332"/>
          </a:xfrm>
          <a:prstGeom prst="rect">
            <a:avLst/>
          </a:prstGeom>
          <a:noFill/>
        </p:spPr>
        <p:txBody>
          <a:bodyPr wrap="none" rtlCol="0">
            <a:spAutoFit/>
          </a:bodyPr>
          <a:lstStyle/>
          <a:p>
            <a:r>
              <a:rPr lang="fr-CA" dirty="0" smtClean="0"/>
              <a:t>Caroline Cormier, Bruno Voisard, Cégep André-</a:t>
            </a:r>
            <a:r>
              <a:rPr lang="fr-CA" dirty="0" err="1" smtClean="0"/>
              <a:t>Laurendeau</a:t>
            </a:r>
            <a:endParaRPr lang="fr-CA" i="1" dirty="0"/>
          </a:p>
        </p:txBody>
      </p:sp>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368" y="116632"/>
            <a:ext cx="971686" cy="866896"/>
          </a:xfrm>
          <a:prstGeom prst="rect">
            <a:avLst/>
          </a:prstGeom>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830" t="12904" r="12941" b="34731"/>
          <a:stretch/>
        </p:blipFill>
        <p:spPr bwMode="auto">
          <a:xfrm>
            <a:off x="576971" y="1704075"/>
            <a:ext cx="7990058" cy="3832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830" t="77504" r="12941" b="9535"/>
          <a:stretch/>
        </p:blipFill>
        <p:spPr bwMode="auto">
          <a:xfrm>
            <a:off x="576971" y="5576697"/>
            <a:ext cx="7990058" cy="948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0793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23528" y="116632"/>
            <a:ext cx="8352928" cy="954107"/>
          </a:xfrm>
          <a:prstGeom prst="rect">
            <a:avLst/>
          </a:prstGeom>
          <a:noFill/>
          <a:ln w="25400">
            <a:noFill/>
          </a:ln>
        </p:spPr>
        <p:txBody>
          <a:bodyPr wrap="square" rtlCol="0">
            <a:spAutoFit/>
          </a:bodyPr>
          <a:lstStyle/>
          <a:p>
            <a:r>
              <a:rPr lang="fr-CA" sz="2800" dirty="0" smtClean="0"/>
              <a:t>Évaluation formative en classe : cartons de vote</a:t>
            </a:r>
          </a:p>
          <a:p>
            <a:r>
              <a:rPr lang="fr-CA" sz="2800" dirty="0"/>
              <a:t>	</a:t>
            </a:r>
            <a:r>
              <a:rPr lang="fr-CA" sz="2800" dirty="0" smtClean="0"/>
              <a:t>				</a:t>
            </a:r>
            <a:endParaRPr lang="fr-CA" sz="2800" i="1"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14495" t="38412" b="-1685"/>
          <a:stretch/>
        </p:blipFill>
        <p:spPr>
          <a:xfrm>
            <a:off x="1341055" y="724038"/>
            <a:ext cx="7818634" cy="3857090"/>
          </a:xfrm>
          <a:prstGeom prst="rect">
            <a:avLst/>
          </a:prstGeom>
        </p:spPr>
      </p:pic>
      <p:pic>
        <p:nvPicPr>
          <p:cNvPr id="5" name="Image 4" descr="CEE-concepts-questions.pptx - Microsoft PowerPoint"/>
          <p:cNvPicPr>
            <a:picLocks noChangeAspect="1"/>
          </p:cNvPicPr>
          <p:nvPr/>
        </p:nvPicPr>
        <p:blipFill rotWithShape="1">
          <a:blip r:embed="rId3">
            <a:extLst>
              <a:ext uri="{28A0092B-C50C-407E-A947-70E740481C1C}">
                <a14:useLocalDpi xmlns:a14="http://schemas.microsoft.com/office/drawing/2010/main" val="0"/>
              </a:ext>
            </a:extLst>
          </a:blip>
          <a:srcRect l="21253" t="21852" r="7817" b="9303"/>
          <a:stretch/>
        </p:blipFill>
        <p:spPr>
          <a:xfrm>
            <a:off x="0" y="3324241"/>
            <a:ext cx="5457199" cy="3533759"/>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6359" t="10886" r="4011" b="68697"/>
          <a:stretch/>
        </p:blipFill>
        <p:spPr bwMode="auto">
          <a:xfrm>
            <a:off x="5580189" y="4974488"/>
            <a:ext cx="3536897" cy="123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97578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323528" y="116632"/>
            <a:ext cx="8352928" cy="523220"/>
          </a:xfrm>
          <a:prstGeom prst="rect">
            <a:avLst/>
          </a:prstGeom>
          <a:noFill/>
          <a:ln w="25400">
            <a:noFill/>
          </a:ln>
        </p:spPr>
        <p:txBody>
          <a:bodyPr wrap="square" rtlCol="0">
            <a:spAutoFit/>
          </a:bodyPr>
          <a:lstStyle/>
          <a:p>
            <a:r>
              <a:rPr lang="fr-CA" sz="2800" dirty="0" smtClean="0"/>
              <a:t>Évaluation formative en classe : </a:t>
            </a:r>
            <a:r>
              <a:rPr lang="fr-CA" sz="2800" dirty="0" err="1" smtClean="0"/>
              <a:t>télévoteurs</a:t>
            </a:r>
            <a:endParaRPr lang="fr-CA" sz="2800" i="1" dirty="0"/>
          </a:p>
        </p:txBody>
      </p:sp>
      <p:pic>
        <p:nvPicPr>
          <p:cNvPr id="12" name="Image 11"/>
          <p:cNvPicPr/>
          <p:nvPr/>
        </p:nvPicPr>
        <p:blipFill rotWithShape="1">
          <a:blip r:embed="rId3">
            <a:extLst>
              <a:ext uri="{28A0092B-C50C-407E-A947-70E740481C1C}">
                <a14:useLocalDpi xmlns:a14="http://schemas.microsoft.com/office/drawing/2010/main" val="0"/>
              </a:ext>
            </a:extLst>
          </a:blip>
          <a:srcRect l="6906" t="14815" b="7624"/>
          <a:stretch/>
        </p:blipFill>
        <p:spPr bwMode="auto">
          <a:xfrm>
            <a:off x="35745" y="1556792"/>
            <a:ext cx="8712968" cy="5093404"/>
          </a:xfrm>
          <a:prstGeom prst="rect">
            <a:avLst/>
          </a:prstGeom>
          <a:ln>
            <a:noFill/>
          </a:ln>
          <a:extLst>
            <a:ext uri="{53640926-AAD7-44D8-BBD7-CCE9431645EC}">
              <a14:shadowObscured xmlns:a14="http://schemas.microsoft.com/office/drawing/2010/main"/>
            </a:ext>
          </a:extLst>
        </p:spPr>
      </p:pic>
      <p:sp>
        <p:nvSpPr>
          <p:cNvPr id="4" name="ZoneTexte 3"/>
          <p:cNvSpPr txBox="1"/>
          <p:nvPr/>
        </p:nvSpPr>
        <p:spPr>
          <a:xfrm>
            <a:off x="3329642" y="1007840"/>
            <a:ext cx="5308826" cy="369332"/>
          </a:xfrm>
          <a:prstGeom prst="rect">
            <a:avLst/>
          </a:prstGeom>
          <a:noFill/>
        </p:spPr>
        <p:txBody>
          <a:bodyPr wrap="none" rtlCol="0">
            <a:spAutoFit/>
          </a:bodyPr>
          <a:lstStyle/>
          <a:p>
            <a:r>
              <a:rPr lang="fr-CA" dirty="0" smtClean="0"/>
              <a:t>Ajoutée directement à votre diaporama PowerPoint !!!</a:t>
            </a:r>
            <a:endParaRPr lang="fr-CA" i="1" dirty="0"/>
          </a:p>
        </p:txBody>
      </p:sp>
      <p:sp>
        <p:nvSpPr>
          <p:cNvPr id="3" name="Rectangle 2"/>
          <p:cNvSpPr/>
          <p:nvPr/>
        </p:nvSpPr>
        <p:spPr>
          <a:xfrm>
            <a:off x="2915816" y="1468344"/>
            <a:ext cx="5976664" cy="5273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4613747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t>Prise de </a:t>
            </a:r>
            <a:r>
              <a:rPr lang="fr-CA" sz="2300" u="sng" dirty="0" smtClean="0"/>
              <a:t>notes</a:t>
            </a:r>
          </a:p>
          <a:p>
            <a:endParaRPr lang="fr-CA" sz="2300" u="sng" dirty="0"/>
          </a:p>
          <a:p>
            <a:pPr marL="265113" indent="-265113">
              <a:lnSpc>
                <a:spcPct val="150000"/>
              </a:lnSpc>
              <a:buFont typeface="Arial" panose="020B0604020202020204" pitchFamily="34" charset="0"/>
              <a:buChar char="•"/>
            </a:pPr>
            <a:r>
              <a:rPr lang="fr-CA" dirty="0"/>
              <a:t>Lecture du manuel</a:t>
            </a:r>
          </a:p>
          <a:p>
            <a:pPr marL="265113" indent="-265113">
              <a:lnSpc>
                <a:spcPct val="150000"/>
              </a:lnSpc>
              <a:buFont typeface="Arial" panose="020B0604020202020204" pitchFamily="34" charset="0"/>
              <a:buChar char="•"/>
            </a:pPr>
            <a:r>
              <a:rPr lang="fr-CA" dirty="0"/>
              <a:t>Visionnement de vidéos</a:t>
            </a:r>
          </a:p>
          <a:p>
            <a:pPr marL="265113" indent="-265113">
              <a:lnSpc>
                <a:spcPct val="150000"/>
              </a:lnSpc>
              <a:buFont typeface="Arial" panose="020B0604020202020204" pitchFamily="34" charset="0"/>
              <a:buChar char="•"/>
            </a:pPr>
            <a:r>
              <a:rPr lang="fr-CA" dirty="0"/>
              <a:t>Cahier de </a:t>
            </a:r>
            <a:r>
              <a:rPr lang="fr-CA" dirty="0" smtClean="0"/>
              <a:t>notes</a:t>
            </a:r>
          </a:p>
          <a:p>
            <a:pPr marL="265113" indent="-265113">
              <a:lnSpc>
                <a:spcPct val="150000"/>
              </a:lnSpc>
              <a:buFont typeface="Arial" panose="020B0604020202020204" pitchFamily="34" charset="0"/>
              <a:buChar char="•"/>
            </a:pPr>
            <a:r>
              <a:rPr lang="fr-CA" dirty="0"/>
              <a:t>Réseaux de concept</a:t>
            </a:r>
          </a:p>
          <a:p>
            <a:pPr marL="265113" indent="-265113">
              <a:lnSpc>
                <a:spcPct val="150000"/>
              </a:lnSpc>
              <a:buFont typeface="Arial" panose="020B0604020202020204" pitchFamily="34" charset="0"/>
              <a:buChar char="•"/>
            </a:pPr>
            <a:r>
              <a:rPr lang="fr-CA" dirty="0" smtClean="0"/>
              <a:t>Etc.</a:t>
            </a:r>
            <a:endParaRPr lang="fr-CA" dirty="0"/>
          </a:p>
        </p:txBody>
      </p:sp>
      <p:sp>
        <p:nvSpPr>
          <p:cNvPr id="3" name="Rectangle 2"/>
          <p:cNvSpPr/>
          <p:nvPr/>
        </p:nvSpPr>
        <p:spPr>
          <a:xfrm>
            <a:off x="3059832" y="2405787"/>
            <a:ext cx="2810876" cy="2800767"/>
          </a:xfrm>
          <a:prstGeom prst="rect">
            <a:avLst/>
          </a:prstGeom>
        </p:spPr>
        <p:txBody>
          <a:bodyPr wrap="square">
            <a:spAutoFit/>
          </a:bodyPr>
          <a:lstStyle/>
          <a:p>
            <a:pPr lvl="0"/>
            <a:r>
              <a:rPr lang="fr-CA" sz="2300" u="sng" dirty="0">
                <a:solidFill>
                  <a:srgbClr val="FFC000"/>
                </a:solidFill>
              </a:rPr>
              <a:t>Évaluation </a:t>
            </a:r>
            <a:r>
              <a:rPr lang="fr-CA" sz="2300" u="sng" dirty="0" smtClean="0">
                <a:solidFill>
                  <a:srgbClr val="FFC000"/>
                </a:solidFill>
              </a:rPr>
              <a:t>formative</a:t>
            </a:r>
          </a:p>
          <a:p>
            <a:pPr lvl="0"/>
            <a:endParaRPr lang="fr-CA" u="sng" dirty="0">
              <a:solidFill>
                <a:srgbClr val="FFC000"/>
              </a:solidFill>
            </a:endParaRPr>
          </a:p>
          <a:p>
            <a:pPr marL="265113" lvl="1" indent="-265113">
              <a:lnSpc>
                <a:spcPct val="150000"/>
              </a:lnSpc>
              <a:buFont typeface="Arial" panose="020B0604020202020204" pitchFamily="34" charset="0"/>
              <a:buChar char="•"/>
            </a:pPr>
            <a:r>
              <a:rPr lang="fr-CA" dirty="0">
                <a:solidFill>
                  <a:srgbClr val="FFC000"/>
                </a:solidFill>
              </a:rPr>
              <a:t>Formulaires Google</a:t>
            </a:r>
          </a:p>
          <a:p>
            <a:pPr marL="265113" lvl="1" indent="-265113">
              <a:lnSpc>
                <a:spcPct val="150000"/>
              </a:lnSpc>
              <a:buFont typeface="Arial" panose="020B0604020202020204" pitchFamily="34" charset="0"/>
              <a:buChar char="•"/>
            </a:pPr>
            <a:r>
              <a:rPr lang="fr-CA" dirty="0" err="1" smtClean="0">
                <a:solidFill>
                  <a:srgbClr val="FFC000"/>
                </a:solidFill>
              </a:rPr>
              <a:t>Netquiz</a:t>
            </a:r>
            <a:r>
              <a:rPr lang="fr-CA" dirty="0" smtClean="0">
                <a:solidFill>
                  <a:srgbClr val="FFC000"/>
                </a:solidFill>
              </a:rPr>
              <a:t> </a:t>
            </a:r>
            <a:r>
              <a:rPr lang="fr-CA" dirty="0">
                <a:solidFill>
                  <a:srgbClr val="FFC000"/>
                </a:solidFill>
              </a:rPr>
              <a:t>Pro</a:t>
            </a:r>
          </a:p>
          <a:p>
            <a:pPr marL="265113" lvl="1" indent="-265113">
              <a:lnSpc>
                <a:spcPct val="150000"/>
              </a:lnSpc>
              <a:buFont typeface="Arial" panose="020B0604020202020204" pitchFamily="34" charset="0"/>
              <a:buChar char="•"/>
            </a:pPr>
            <a:r>
              <a:rPr lang="fr-CA" dirty="0" err="1">
                <a:solidFill>
                  <a:srgbClr val="FFC000"/>
                </a:solidFill>
              </a:rPr>
              <a:t>Télévoteurs</a:t>
            </a:r>
            <a:endParaRPr lang="fr-CA" dirty="0">
              <a:solidFill>
                <a:srgbClr val="FFC000"/>
              </a:solidFill>
            </a:endParaRPr>
          </a:p>
          <a:p>
            <a:pPr marL="265113" lvl="1" indent="-265113">
              <a:lnSpc>
                <a:spcPct val="150000"/>
              </a:lnSpc>
              <a:buFont typeface="Arial" panose="020B0604020202020204" pitchFamily="34" charset="0"/>
              <a:buChar char="•"/>
            </a:pPr>
            <a:r>
              <a:rPr lang="fr-CA" dirty="0">
                <a:solidFill>
                  <a:srgbClr val="FFC000"/>
                </a:solidFill>
              </a:rPr>
              <a:t>Rétroaction </a:t>
            </a:r>
            <a:r>
              <a:rPr lang="fr-CA" dirty="0" smtClean="0">
                <a:solidFill>
                  <a:srgbClr val="FFC000"/>
                </a:solidFill>
              </a:rPr>
              <a:t>instantanée</a:t>
            </a:r>
          </a:p>
          <a:p>
            <a:pPr marL="265113" lvl="1" indent="-265113">
              <a:lnSpc>
                <a:spcPct val="150000"/>
              </a:lnSpc>
              <a:buFont typeface="Arial" panose="020B0604020202020204" pitchFamily="34" charset="0"/>
              <a:buChar char="•"/>
            </a:pPr>
            <a:r>
              <a:rPr lang="fr-CA" dirty="0" smtClean="0">
                <a:solidFill>
                  <a:srgbClr val="FFC000"/>
                </a:solidFill>
              </a:rPr>
              <a:t>Etc.</a:t>
            </a:r>
            <a:endParaRPr lang="fr-CA" dirty="0">
              <a:solidFill>
                <a:srgbClr val="FFC000"/>
              </a:solidFill>
            </a:endParaRPr>
          </a:p>
        </p:txBody>
      </p:sp>
      <p:sp>
        <p:nvSpPr>
          <p:cNvPr id="4" name="Rectangle 3"/>
          <p:cNvSpPr/>
          <p:nvPr/>
        </p:nvSpPr>
        <p:spPr>
          <a:xfrm>
            <a:off x="5868144" y="2405787"/>
            <a:ext cx="3960440" cy="800219"/>
          </a:xfrm>
          <a:prstGeom prst="rect">
            <a:avLst/>
          </a:prstGeom>
        </p:spPr>
        <p:txBody>
          <a:bodyPr wrap="square">
            <a:spAutoFit/>
          </a:bodyPr>
          <a:lstStyle/>
          <a:p>
            <a:pPr lvl="0"/>
            <a:r>
              <a:rPr lang="fr-CA" sz="2300" u="sng" dirty="0" smtClean="0"/>
              <a:t>Approfondissement</a:t>
            </a:r>
          </a:p>
          <a:p>
            <a:pPr lvl="0"/>
            <a:endParaRPr lang="fr-CA" sz="2300" u="sng"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UNE version de classe inversée</a:t>
            </a:r>
            <a:endParaRPr lang="fr-CA" sz="2800" i="1" dirty="0"/>
          </a:p>
        </p:txBody>
      </p:sp>
    </p:spTree>
    <p:extLst>
      <p:ext uri="{BB962C8B-B14F-4D97-AF65-F5344CB8AC3E}">
        <p14:creationId xmlns:p14="http://schemas.microsoft.com/office/powerpoint/2010/main" val="9543929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solidFill>
                  <a:srgbClr val="FFC000"/>
                </a:solidFill>
              </a:rPr>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   	     Quiz </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556" y="1196752"/>
            <a:ext cx="7992888" cy="5328592"/>
          </a:xfrm>
          <a:prstGeom prst="rect">
            <a:avLst/>
          </a:prstGeom>
        </p:spPr>
      </p:pic>
    </p:spTree>
    <p:extLst>
      <p:ext uri="{BB962C8B-B14F-4D97-AF65-F5344CB8AC3E}">
        <p14:creationId xmlns:p14="http://schemas.microsoft.com/office/powerpoint/2010/main" val="42519598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b="1" dirty="0" smtClean="0">
                <a:solidFill>
                  <a:srgbClr val="FFC000"/>
                </a:solidFill>
              </a:rPr>
              <a:t>Exercices progressifs, en équipe      </a:t>
            </a:r>
            <a:r>
              <a:rPr lang="fr-CA" dirty="0" smtClean="0"/>
              <a:t>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2" name="Image 1"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5" y="1112329"/>
            <a:ext cx="6912768" cy="5710952"/>
          </a:xfrm>
          <a:prstGeom prst="rect">
            <a:avLst/>
          </a:prstGeom>
        </p:spPr>
      </p:pic>
      <p:cxnSp>
        <p:nvCxnSpPr>
          <p:cNvPr id="5" name="Connecteur droit 4"/>
          <p:cNvCxnSpPr/>
          <p:nvPr/>
        </p:nvCxnSpPr>
        <p:spPr>
          <a:xfrm>
            <a:off x="1115616" y="2132856"/>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1115616" y="3284984"/>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1115616" y="4437112"/>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1115616" y="5733256"/>
            <a:ext cx="71287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0503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t>
            </a:r>
            <a:r>
              <a:rPr lang="fr-CA" b="1" dirty="0" smtClean="0">
                <a:solidFill>
                  <a:srgbClr val="FFC000"/>
                </a:solidFill>
              </a:rPr>
              <a:t>Activités </a:t>
            </a:r>
            <a:r>
              <a:rPr lang="fr-CA" b="1" i="1" dirty="0" smtClean="0">
                <a:solidFill>
                  <a:srgbClr val="FFC000"/>
                </a:solidFill>
              </a:rPr>
              <a:t>Découverte</a:t>
            </a:r>
            <a:r>
              <a:rPr lang="fr-CA" b="1" dirty="0" smtClean="0">
                <a:solidFill>
                  <a:srgbClr val="FFC000"/>
                </a:solidFill>
              </a:rPr>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1126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384"/>
          <a:stretch/>
        </p:blipFill>
        <p:spPr bwMode="auto">
          <a:xfrm>
            <a:off x="603865" y="1196752"/>
            <a:ext cx="7936269" cy="4844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64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t>
            </a:r>
            <a:r>
              <a:rPr lang="fr-CA" b="1" dirty="0" smtClean="0">
                <a:solidFill>
                  <a:srgbClr val="FFC000"/>
                </a:solidFill>
              </a:rPr>
              <a:t>Activités </a:t>
            </a:r>
            <a:r>
              <a:rPr lang="fr-CA" b="1" i="1" dirty="0" smtClean="0">
                <a:solidFill>
                  <a:srgbClr val="FFC000"/>
                </a:solidFill>
              </a:rPr>
              <a:t>Découverte</a:t>
            </a:r>
            <a:r>
              <a:rPr lang="fr-CA" b="1" dirty="0" smtClean="0">
                <a:solidFill>
                  <a:srgbClr val="FFC000"/>
                </a:solidFill>
              </a:rPr>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l="15167" b="35673"/>
          <a:stretch/>
        </p:blipFill>
        <p:spPr>
          <a:xfrm>
            <a:off x="207670" y="908720"/>
            <a:ext cx="4831285" cy="2736304"/>
          </a:xfrm>
          <a:prstGeom prst="rect">
            <a:avLst/>
          </a:prstGeom>
        </p:spPr>
      </p:pic>
      <p:pic>
        <p:nvPicPr>
          <p:cNvPr id="6" name="Image 5"/>
          <p:cNvPicPr>
            <a:picLocks noChangeAspect="1"/>
          </p:cNvPicPr>
          <p:nvPr/>
        </p:nvPicPr>
        <p:blipFill rotWithShape="1">
          <a:blip r:embed="rId4" cstate="print">
            <a:extLst>
              <a:ext uri="{28A0092B-C50C-407E-A947-70E740481C1C}">
                <a14:useLocalDpi xmlns:a14="http://schemas.microsoft.com/office/drawing/2010/main" val="0"/>
              </a:ext>
            </a:extLst>
          </a:blip>
          <a:srcRect l="18915" t="28663" r="22493" b="16321"/>
          <a:stretch/>
        </p:blipFill>
        <p:spPr>
          <a:xfrm>
            <a:off x="351686" y="3680516"/>
            <a:ext cx="4364330" cy="3060852"/>
          </a:xfrm>
          <a:prstGeom prst="rect">
            <a:avLst/>
          </a:prstGeom>
        </p:spPr>
      </p:pic>
      <p:pic>
        <p:nvPicPr>
          <p:cNvPr id="7" name="Image 6"/>
          <p:cNvPicPr>
            <a:picLocks noChangeAspect="1"/>
          </p:cNvPicPr>
          <p:nvPr/>
        </p:nvPicPr>
        <p:blipFill rotWithShape="1">
          <a:blip r:embed="rId5" cstate="print">
            <a:extLst>
              <a:ext uri="{28A0092B-C50C-407E-A947-70E740481C1C}">
                <a14:useLocalDpi xmlns:a14="http://schemas.microsoft.com/office/drawing/2010/main" val="0"/>
              </a:ext>
            </a:extLst>
          </a:blip>
          <a:srcRect l="7368" t="7131" b="10050"/>
          <a:stretch/>
        </p:blipFill>
        <p:spPr>
          <a:xfrm>
            <a:off x="5038954" y="3806457"/>
            <a:ext cx="4060089" cy="2711302"/>
          </a:xfrm>
          <a:prstGeom prst="rect">
            <a:avLst/>
          </a:prstGeom>
        </p:spPr>
      </p:pic>
      <p:pic>
        <p:nvPicPr>
          <p:cNvPr id="8" name="Image 7"/>
          <p:cNvPicPr>
            <a:picLocks noChangeAspect="1"/>
          </p:cNvPicPr>
          <p:nvPr/>
        </p:nvPicPr>
        <p:blipFill rotWithShape="1">
          <a:blip r:embed="rId6" cstate="print">
            <a:extLst>
              <a:ext uri="{28A0092B-C50C-407E-A947-70E740481C1C}">
                <a14:useLocalDpi xmlns:a14="http://schemas.microsoft.com/office/drawing/2010/main" val="0"/>
              </a:ext>
            </a:extLst>
          </a:blip>
          <a:srcRect t="2013" b="9208"/>
          <a:stretch/>
        </p:blipFill>
        <p:spPr>
          <a:xfrm>
            <a:off x="5148064" y="923330"/>
            <a:ext cx="3995936" cy="2649686"/>
          </a:xfrm>
          <a:prstGeom prst="rect">
            <a:avLst/>
          </a:prstGeom>
        </p:spPr>
      </p:pic>
    </p:spTree>
    <p:extLst>
      <p:ext uri="{BB962C8B-B14F-4D97-AF65-F5344CB8AC3E}">
        <p14:creationId xmlns:p14="http://schemas.microsoft.com/office/powerpoint/2010/main" val="3641930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val="0"/>
              </a:ext>
            </a:extLst>
          </a:blip>
          <a:srcRect l="7159" t="19161" r="11429" b="-648"/>
          <a:stretch/>
        </p:blipFill>
        <p:spPr>
          <a:xfrm>
            <a:off x="611560" y="1124744"/>
            <a:ext cx="8175484" cy="5455331"/>
          </a:xfrm>
          <a:prstGeom prst="rect">
            <a:avLst/>
          </a:prstGeom>
        </p:spPr>
      </p:pic>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b="1" dirty="0" smtClean="0">
                <a:solidFill>
                  <a:srgbClr val="FFC000"/>
                </a:solidFill>
              </a:rPr>
              <a:t>Vidéos </a:t>
            </a:r>
            <a:r>
              <a:rPr lang="fr-CA" b="1" i="1" dirty="0" smtClean="0">
                <a:solidFill>
                  <a:srgbClr val="FFC000"/>
                </a:solidFill>
              </a:rPr>
              <a:t>Orientation/Application       </a:t>
            </a:r>
            <a:r>
              <a:rPr lang="fr-CA" dirty="0" smtClean="0"/>
              <a:t>Mise en pratique au laboratoire</a:t>
            </a:r>
            <a:r>
              <a:rPr lang="fr-CA" dirty="0"/>
              <a:t> 	     Quiz </a:t>
            </a:r>
            <a:endParaRPr lang="fr-CA" dirty="0" smtClean="0"/>
          </a:p>
        </p:txBody>
      </p:sp>
    </p:spTree>
    <p:extLst>
      <p:ext uri="{BB962C8B-B14F-4D97-AF65-F5344CB8AC3E}">
        <p14:creationId xmlns:p14="http://schemas.microsoft.com/office/powerpoint/2010/main" val="8432581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val="0"/>
              </a:ext>
            </a:extLst>
          </a:blip>
          <a:srcRect l="11860" r="2674"/>
          <a:stretch/>
        </p:blipFill>
        <p:spPr>
          <a:xfrm>
            <a:off x="628499" y="1042429"/>
            <a:ext cx="7887001" cy="6152219"/>
          </a:xfrm>
          <a:prstGeom prst="rect">
            <a:avLst/>
          </a:prstGeom>
        </p:spPr>
      </p:pic>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b="1" dirty="0" smtClean="0">
                <a:solidFill>
                  <a:srgbClr val="FFC000"/>
                </a:solidFill>
              </a:rPr>
              <a:t>Mise en pratique au laboratoire</a:t>
            </a:r>
            <a:r>
              <a:rPr lang="fr-CA" b="1" dirty="0">
                <a:solidFill>
                  <a:schemeClr val="bg1">
                    <a:lumMod val="65000"/>
                    <a:lumOff val="35000"/>
                  </a:schemeClr>
                </a:solidFill>
              </a:rPr>
              <a:t> </a:t>
            </a:r>
            <a:r>
              <a:rPr lang="fr-CA" dirty="0">
                <a:solidFill>
                  <a:schemeClr val="bg1">
                    <a:lumMod val="65000"/>
                    <a:lumOff val="35000"/>
                  </a:schemeClr>
                </a:solidFill>
              </a:rPr>
              <a:t>	     </a:t>
            </a:r>
            <a:r>
              <a:rPr lang="fr-CA" dirty="0"/>
              <a:t>Quiz </a:t>
            </a:r>
            <a:endParaRPr lang="fr-CA" dirty="0" smtClean="0"/>
          </a:p>
        </p:txBody>
      </p:sp>
    </p:spTree>
    <p:extLst>
      <p:ext uri="{BB962C8B-B14F-4D97-AF65-F5344CB8AC3E}">
        <p14:creationId xmlns:p14="http://schemas.microsoft.com/office/powerpoint/2010/main" val="25485325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9512" y="0"/>
            <a:ext cx="9396536" cy="923330"/>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a:t>
            </a:r>
            <a:r>
              <a:rPr lang="fr-CA" dirty="0">
                <a:solidFill>
                  <a:schemeClr val="bg1">
                    <a:lumMod val="65000"/>
                    <a:lumOff val="35000"/>
                  </a:schemeClr>
                </a:solidFill>
              </a:rPr>
              <a:t>	     </a:t>
            </a:r>
            <a:r>
              <a:rPr lang="fr-CA" b="1" dirty="0">
                <a:solidFill>
                  <a:srgbClr val="FFC000"/>
                </a:solidFill>
              </a:rPr>
              <a:t>Quiz</a:t>
            </a:r>
            <a:r>
              <a:rPr lang="fr-CA" dirty="0">
                <a:solidFill>
                  <a:schemeClr val="bg1">
                    <a:lumMod val="65000"/>
                    <a:lumOff val="35000"/>
                  </a:schemeClr>
                </a:solidFill>
              </a:rPr>
              <a:t> </a:t>
            </a:r>
            <a:endParaRPr lang="fr-CA" dirty="0" smtClean="0">
              <a:solidFill>
                <a:srgbClr val="FFC000"/>
              </a:solidFill>
            </a:endParaRPr>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1483" t="28150" r="-1483" b="443"/>
          <a:stretch/>
        </p:blipFill>
        <p:spPr>
          <a:xfrm>
            <a:off x="35496" y="1484784"/>
            <a:ext cx="9075831" cy="4320480"/>
          </a:xfrm>
          <a:prstGeom prst="rect">
            <a:avLst/>
          </a:prstGeom>
        </p:spPr>
      </p:pic>
    </p:spTree>
    <p:extLst>
      <p:ext uri="{BB962C8B-B14F-4D97-AF65-F5344CB8AC3E}">
        <p14:creationId xmlns:p14="http://schemas.microsoft.com/office/powerpoint/2010/main" val="9238819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9512" y="0"/>
            <a:ext cx="8712968" cy="1338828"/>
          </a:xfrm>
          <a:prstGeom prst="rect">
            <a:avLst/>
          </a:prstGeom>
          <a:noFill/>
        </p:spPr>
        <p:txBody>
          <a:bodyPr wrap="square" rtlCol="0">
            <a:spAutoFit/>
          </a:bodyPr>
          <a:lstStyle/>
          <a:p>
            <a:pPr>
              <a:lnSpc>
                <a:spcPct val="150000"/>
              </a:lnSpc>
            </a:pPr>
            <a:r>
              <a:rPr lang="fr-CA" b="1" dirty="0" smtClean="0"/>
              <a:t>Exercices individuels     </a:t>
            </a:r>
            <a:r>
              <a:rPr lang="fr-CA" dirty="0" smtClean="0"/>
              <a:t>Exercices progressifs, en équipe      Activités </a:t>
            </a:r>
            <a:r>
              <a:rPr lang="fr-CA" i="1" dirty="0" smtClean="0"/>
              <a:t>Découverte</a:t>
            </a:r>
            <a:r>
              <a:rPr lang="fr-CA" dirty="0" smtClean="0"/>
              <a:t>, en équipe</a:t>
            </a:r>
          </a:p>
          <a:p>
            <a:pPr>
              <a:lnSpc>
                <a:spcPct val="150000"/>
              </a:lnSpc>
            </a:pPr>
            <a:r>
              <a:rPr lang="fr-CA" dirty="0" smtClean="0"/>
              <a:t>Vidéos </a:t>
            </a:r>
            <a:r>
              <a:rPr lang="fr-CA" i="1" dirty="0" smtClean="0"/>
              <a:t>Orientation/Application       </a:t>
            </a:r>
            <a:r>
              <a:rPr lang="fr-CA" dirty="0" smtClean="0"/>
              <a:t>Mise en pratique au laboratoire</a:t>
            </a:r>
            <a:r>
              <a:rPr lang="fr-CA" dirty="0"/>
              <a:t> 	     Quiz </a:t>
            </a:r>
            <a:endParaRPr lang="fr-CA" dirty="0" smtClean="0"/>
          </a:p>
          <a:p>
            <a:pPr algn="ctr">
              <a:lnSpc>
                <a:spcPct val="150000"/>
              </a:lnSpc>
            </a:pPr>
            <a:r>
              <a:rPr lang="fr-CA" b="1" dirty="0" smtClean="0">
                <a:solidFill>
                  <a:srgbClr val="FFC000"/>
                </a:solidFill>
              </a:rPr>
              <a:t>Création audio ou vidéo</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313" t="19133" r="16595" b="33293"/>
          <a:stretch/>
        </p:blipFill>
        <p:spPr bwMode="auto">
          <a:xfrm>
            <a:off x="4566436" y="1294259"/>
            <a:ext cx="4470060" cy="2566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0076" t="19769" r="19377" b="37833"/>
          <a:stretch/>
        </p:blipFill>
        <p:spPr bwMode="auto">
          <a:xfrm>
            <a:off x="334251" y="1343703"/>
            <a:ext cx="3949717" cy="2566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7097" t="20037" r="16492" b="33428"/>
          <a:stretch/>
        </p:blipFill>
        <p:spPr bwMode="auto">
          <a:xfrm>
            <a:off x="266822" y="4077072"/>
            <a:ext cx="4270636" cy="2369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descr="Capture d’écran"/>
          <p:cNvPicPr>
            <a:picLocks noChangeAspect="1"/>
          </p:cNvPicPr>
          <p:nvPr/>
        </p:nvPicPr>
        <p:blipFill rotWithShape="1">
          <a:blip r:embed="rId6">
            <a:extLst>
              <a:ext uri="{28A0092B-C50C-407E-A947-70E740481C1C}">
                <a14:useLocalDpi xmlns:a14="http://schemas.microsoft.com/office/drawing/2010/main" val="0"/>
              </a:ext>
            </a:extLst>
          </a:blip>
          <a:srcRect l="8705" t="4977" r="11476" b="21361"/>
          <a:stretch/>
        </p:blipFill>
        <p:spPr>
          <a:xfrm>
            <a:off x="4666336" y="4177119"/>
            <a:ext cx="4298152" cy="2169674"/>
          </a:xfrm>
          <a:prstGeom prst="rect">
            <a:avLst/>
          </a:prstGeom>
          <a:ln>
            <a:solidFill>
              <a:schemeClr val="tx1"/>
            </a:solidFill>
          </a:ln>
        </p:spPr>
      </p:pic>
    </p:spTree>
    <p:extLst>
      <p:ext uri="{BB962C8B-B14F-4D97-AF65-F5344CB8AC3E}">
        <p14:creationId xmlns:p14="http://schemas.microsoft.com/office/powerpoint/2010/main" val="41632850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16632"/>
            <a:ext cx="8352928" cy="954107"/>
          </a:xfrm>
          <a:prstGeom prst="rect">
            <a:avLst/>
          </a:prstGeom>
          <a:noFill/>
          <a:ln w="25400">
            <a:noFill/>
          </a:ln>
        </p:spPr>
        <p:txBody>
          <a:bodyPr wrap="square" rtlCol="0">
            <a:spAutoFit/>
          </a:bodyPr>
          <a:lstStyle/>
          <a:p>
            <a:r>
              <a:rPr lang="fr-CA" sz="2800" dirty="0" smtClean="0"/>
              <a:t>Résultats ?</a:t>
            </a:r>
          </a:p>
          <a:p>
            <a:r>
              <a:rPr lang="fr-CA" sz="2800" dirty="0"/>
              <a:t>	</a:t>
            </a:r>
            <a:r>
              <a:rPr lang="fr-CA" sz="2800" dirty="0" smtClean="0"/>
              <a:t>				</a:t>
            </a:r>
            <a:endParaRPr lang="fr-CA" sz="2800" i="1" dirty="0"/>
          </a:p>
        </p:txBody>
      </p:sp>
      <p:sp>
        <p:nvSpPr>
          <p:cNvPr id="8" name="Rectangle 7"/>
          <p:cNvSpPr/>
          <p:nvPr/>
        </p:nvSpPr>
        <p:spPr>
          <a:xfrm>
            <a:off x="1151614" y="1070739"/>
            <a:ext cx="3708418" cy="2062103"/>
          </a:xfrm>
          <a:prstGeom prst="rect">
            <a:avLst/>
          </a:prstGeom>
        </p:spPr>
        <p:txBody>
          <a:bodyPr wrap="square">
            <a:spAutoFit/>
          </a:bodyPr>
          <a:lstStyle/>
          <a:p>
            <a:r>
              <a:rPr lang="fr-CA" sz="2800" u="sng" dirty="0" smtClean="0"/>
              <a:t>Quantitatifs</a:t>
            </a:r>
          </a:p>
          <a:p>
            <a:endParaRPr lang="fr-CA" sz="2500" u="sng" dirty="0"/>
          </a:p>
          <a:p>
            <a:pPr marL="265113" indent="-265113">
              <a:lnSpc>
                <a:spcPct val="150000"/>
              </a:lnSpc>
              <a:buFont typeface="Arial" panose="020B0604020202020204" pitchFamily="34" charset="0"/>
              <a:buChar char="•"/>
            </a:pPr>
            <a:r>
              <a:rPr lang="fr-CA" sz="2500" dirty="0" smtClean="0"/>
              <a:t>Moyenne de groupe</a:t>
            </a:r>
          </a:p>
          <a:p>
            <a:pPr marL="265113" indent="-265113">
              <a:lnSpc>
                <a:spcPct val="150000"/>
              </a:lnSpc>
              <a:buFont typeface="Arial" panose="020B0604020202020204" pitchFamily="34" charset="0"/>
              <a:buChar char="•"/>
            </a:pPr>
            <a:r>
              <a:rPr lang="fr-CA" sz="2500" dirty="0" smtClean="0"/>
              <a:t>% d’échec</a:t>
            </a:r>
            <a:endParaRPr lang="fr-CA" sz="2500" dirty="0"/>
          </a:p>
        </p:txBody>
      </p:sp>
      <p:sp>
        <p:nvSpPr>
          <p:cNvPr id="9" name="Rectangle 8"/>
          <p:cNvSpPr/>
          <p:nvPr/>
        </p:nvSpPr>
        <p:spPr>
          <a:xfrm>
            <a:off x="5004048" y="1070739"/>
            <a:ext cx="4536504" cy="4678204"/>
          </a:xfrm>
          <a:prstGeom prst="rect">
            <a:avLst/>
          </a:prstGeom>
        </p:spPr>
        <p:txBody>
          <a:bodyPr wrap="square">
            <a:spAutoFit/>
          </a:bodyPr>
          <a:lstStyle/>
          <a:p>
            <a:pPr lvl="0"/>
            <a:r>
              <a:rPr lang="fr-CA" sz="2800" u="sng" dirty="0" smtClean="0"/>
              <a:t>Qualitatifs</a:t>
            </a:r>
          </a:p>
          <a:p>
            <a:pPr lvl="0"/>
            <a:endParaRPr lang="fr-CA" u="sng" dirty="0"/>
          </a:p>
          <a:p>
            <a:pPr marL="265113" lvl="1" indent="-265113">
              <a:lnSpc>
                <a:spcPct val="150000"/>
              </a:lnSpc>
              <a:buFont typeface="Arial" panose="020B0604020202020204" pitchFamily="34" charset="0"/>
              <a:buChar char="•"/>
            </a:pPr>
            <a:r>
              <a:rPr lang="fr-CA" sz="2500" dirty="0" smtClean="0"/>
              <a:t>Appréciation</a:t>
            </a:r>
          </a:p>
          <a:p>
            <a:pPr marL="265113" lvl="1" indent="-265113">
              <a:lnSpc>
                <a:spcPct val="150000"/>
              </a:lnSpc>
              <a:buFont typeface="Arial" panose="020B0604020202020204" pitchFamily="34" charset="0"/>
              <a:buChar char="•"/>
            </a:pPr>
            <a:r>
              <a:rPr lang="fr-CA" sz="2500" dirty="0" smtClean="0"/>
              <a:t>Techniques d’étude</a:t>
            </a:r>
          </a:p>
          <a:p>
            <a:pPr marL="265113" lvl="1" indent="-265113">
              <a:lnSpc>
                <a:spcPct val="150000"/>
              </a:lnSpc>
              <a:buFont typeface="Arial" panose="020B0604020202020204" pitchFamily="34" charset="0"/>
              <a:buChar char="•"/>
            </a:pPr>
            <a:r>
              <a:rPr lang="fr-CA" sz="2500" dirty="0" smtClean="0"/>
              <a:t>Temps de travail</a:t>
            </a:r>
          </a:p>
          <a:p>
            <a:pPr marL="265113" lvl="1" indent="-265113">
              <a:lnSpc>
                <a:spcPct val="150000"/>
              </a:lnSpc>
              <a:buFont typeface="Arial" panose="020B0604020202020204" pitchFamily="34" charset="0"/>
              <a:buChar char="•"/>
            </a:pPr>
            <a:r>
              <a:rPr lang="fr-CA" sz="2500" dirty="0" smtClean="0"/>
              <a:t>Avantages</a:t>
            </a:r>
          </a:p>
          <a:p>
            <a:pPr marL="265113" lvl="1" indent="-265113">
              <a:lnSpc>
                <a:spcPct val="150000"/>
              </a:lnSpc>
              <a:buFont typeface="Arial" panose="020B0604020202020204" pitchFamily="34" charset="0"/>
              <a:buChar char="•"/>
            </a:pPr>
            <a:r>
              <a:rPr lang="fr-CA" sz="2500" dirty="0" smtClean="0"/>
              <a:t>Inconvénients</a:t>
            </a:r>
          </a:p>
          <a:p>
            <a:pPr marL="265113" lvl="1" indent="-265113">
              <a:lnSpc>
                <a:spcPct val="150000"/>
              </a:lnSpc>
              <a:buFont typeface="Arial" panose="020B0604020202020204" pitchFamily="34" charset="0"/>
              <a:buChar char="•"/>
            </a:pPr>
            <a:r>
              <a:rPr lang="fr-CA" sz="2500" dirty="0" smtClean="0"/>
              <a:t>Etc.</a:t>
            </a:r>
          </a:p>
          <a:p>
            <a:pPr marL="265113" lvl="1" indent="-265113">
              <a:lnSpc>
                <a:spcPct val="150000"/>
              </a:lnSpc>
              <a:buFont typeface="Arial" panose="020B0604020202020204" pitchFamily="34" charset="0"/>
              <a:buChar char="•"/>
            </a:pPr>
            <a:endParaRPr lang="fr-CA" dirty="0"/>
          </a:p>
        </p:txBody>
      </p:sp>
    </p:spTree>
    <p:extLst>
      <p:ext uri="{BB962C8B-B14F-4D97-AF65-F5344CB8AC3E}">
        <p14:creationId xmlns:p14="http://schemas.microsoft.com/office/powerpoint/2010/main" val="21384003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p:nvPr/>
        </p:nvPicPr>
        <p:blipFill rotWithShape="1">
          <a:blip r:embed="rId2">
            <a:extLst>
              <a:ext uri="{28A0092B-C50C-407E-A947-70E740481C1C}">
                <a14:useLocalDpi xmlns:a14="http://schemas.microsoft.com/office/drawing/2010/main" val="0"/>
              </a:ext>
            </a:extLst>
          </a:blip>
          <a:srcRect l="10339" t="20821" r="4303" b="10557"/>
          <a:stretch/>
        </p:blipFill>
        <p:spPr bwMode="auto">
          <a:xfrm>
            <a:off x="89095" y="691594"/>
            <a:ext cx="9036496" cy="54748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46293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4619" t="14956" r="2342" b="14663"/>
          <a:stretch/>
        </p:blipFill>
        <p:spPr bwMode="auto">
          <a:xfrm>
            <a:off x="-108520" y="943233"/>
            <a:ext cx="9017935" cy="51163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11457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14492" t="16949" r="1354" b="11526"/>
          <a:stretch/>
        </p:blipFill>
        <p:spPr bwMode="auto">
          <a:xfrm>
            <a:off x="223407" y="542118"/>
            <a:ext cx="8810133" cy="561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43498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4451" t="13015" r="3765" b="15296"/>
          <a:stretch/>
        </p:blipFill>
        <p:spPr bwMode="auto">
          <a:xfrm>
            <a:off x="165817" y="847873"/>
            <a:ext cx="8812365" cy="51622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206215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CA"/>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5739" t="19643" r="5865" b="40307"/>
          <a:stretch/>
        </p:blipFill>
        <p:spPr bwMode="auto">
          <a:xfrm>
            <a:off x="467544" y="1500870"/>
            <a:ext cx="8399524" cy="2864234"/>
          </a:xfrm>
          <a:prstGeom prst="rect">
            <a:avLst/>
          </a:prstGeom>
          <a:ln>
            <a:noFill/>
          </a:ln>
          <a:extLst>
            <a:ext uri="{53640926-AAD7-44D8-BBD7-CCE9431645EC}">
              <a14:shadowObscured xmlns:a14="http://schemas.microsoft.com/office/drawing/2010/main"/>
            </a:ext>
          </a:extLst>
        </p:spPr>
      </p:pic>
      <p:sp>
        <p:nvSpPr>
          <p:cNvPr id="7" name="ZoneTexte 6"/>
          <p:cNvSpPr txBox="1"/>
          <p:nvPr/>
        </p:nvSpPr>
        <p:spPr>
          <a:xfrm>
            <a:off x="323528" y="116632"/>
            <a:ext cx="8352928" cy="954107"/>
          </a:xfrm>
          <a:prstGeom prst="rect">
            <a:avLst/>
          </a:prstGeom>
          <a:noFill/>
          <a:ln w="25400">
            <a:noFill/>
          </a:ln>
        </p:spPr>
        <p:txBody>
          <a:bodyPr wrap="square" rtlCol="0">
            <a:spAutoFit/>
          </a:bodyPr>
          <a:lstStyle/>
          <a:p>
            <a:r>
              <a:rPr lang="fr-CA" sz="2800" dirty="0" smtClean="0"/>
              <a:t>Analyse qualitative via sondages				</a:t>
            </a:r>
            <a:endParaRPr lang="fr-CA" sz="2800" i="1" dirty="0"/>
          </a:p>
        </p:txBody>
      </p:sp>
    </p:spTree>
    <p:extLst>
      <p:ext uri="{BB962C8B-B14F-4D97-AF65-F5344CB8AC3E}">
        <p14:creationId xmlns:p14="http://schemas.microsoft.com/office/powerpoint/2010/main" val="8073817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3528" y="-46548"/>
            <a:ext cx="8352928" cy="523220"/>
          </a:xfrm>
          <a:prstGeom prst="rect">
            <a:avLst/>
          </a:prstGeom>
          <a:noFill/>
          <a:ln w="25400">
            <a:noFill/>
          </a:ln>
        </p:spPr>
        <p:txBody>
          <a:bodyPr wrap="square" rtlCol="0">
            <a:spAutoFit/>
          </a:bodyPr>
          <a:lstStyle/>
          <a:p>
            <a:r>
              <a:rPr lang="fr-CA" sz="2800" i="1" dirty="0" smtClean="0"/>
              <a:t>Résultats du sondage</a:t>
            </a:r>
            <a:endParaRPr lang="fr-CA" sz="2800" dirty="0"/>
          </a:p>
        </p:txBody>
      </p:sp>
      <p:sp>
        <p:nvSpPr>
          <p:cNvPr id="4" name="Rectangle 3"/>
          <p:cNvSpPr/>
          <p:nvPr/>
        </p:nvSpPr>
        <p:spPr>
          <a:xfrm>
            <a:off x="323528" y="476672"/>
            <a:ext cx="8676456" cy="6740307"/>
          </a:xfrm>
          <a:prstGeom prst="rect">
            <a:avLst/>
          </a:prstGeom>
        </p:spPr>
        <p:txBody>
          <a:bodyPr wrap="square">
            <a:spAutoFit/>
          </a:bodyPr>
          <a:lstStyle/>
          <a:p>
            <a:r>
              <a:rPr lang="fr-CA" i="1" dirty="0"/>
              <a:t>Concernant les étudiants : </a:t>
            </a:r>
          </a:p>
          <a:p>
            <a:pPr marL="536575" indent="-268288"/>
            <a:r>
              <a:rPr lang="fr-CA" dirty="0"/>
              <a:t>1.  En général, ils s’adaptent rapidement au système, qu’ils apprécient pour sa flexibilité. </a:t>
            </a:r>
          </a:p>
          <a:p>
            <a:pPr marL="536575" indent="-268288"/>
            <a:r>
              <a:rPr lang="fr-CA" dirty="0"/>
              <a:t>2.  De 60 à 85 % d’entre eux </a:t>
            </a:r>
            <a:r>
              <a:rPr lang="fr-CA" dirty="0" smtClean="0"/>
              <a:t>font </a:t>
            </a:r>
            <a:r>
              <a:rPr lang="fr-CA" dirty="0"/>
              <a:t>la préparation aux cours adéquatement. </a:t>
            </a:r>
            <a:r>
              <a:rPr lang="fr-CA" dirty="0" smtClean="0"/>
              <a:t>Ils </a:t>
            </a:r>
            <a:r>
              <a:rPr lang="fr-CA" dirty="0"/>
              <a:t>ne sont pas habitués à tant de préparation, mais apprécient passer moins de temps sur les devoirs seuls à la maison. </a:t>
            </a:r>
          </a:p>
          <a:p>
            <a:pPr marL="534988" indent="-268288">
              <a:buAutoNum type="arabicPeriod" startAt="3"/>
            </a:pPr>
            <a:r>
              <a:rPr lang="fr-CA" dirty="0" smtClean="0"/>
              <a:t>Ils </a:t>
            </a:r>
            <a:r>
              <a:rPr lang="fr-CA" dirty="0"/>
              <a:t>considèrent que le retour en classe sur les vidéos est crucial ! </a:t>
            </a:r>
            <a:endParaRPr lang="fr-CA" dirty="0" smtClean="0"/>
          </a:p>
          <a:p>
            <a:endParaRPr lang="fr-CA" u="sng" dirty="0"/>
          </a:p>
          <a:p>
            <a:r>
              <a:rPr lang="fr-CA" i="1" dirty="0" smtClean="0"/>
              <a:t>Du </a:t>
            </a:r>
            <a:r>
              <a:rPr lang="fr-CA" i="1" dirty="0"/>
              <a:t>point de vue de l’enseignant, la classe inversée : </a:t>
            </a:r>
          </a:p>
          <a:p>
            <a:pPr marL="441325" indent="-173038"/>
            <a:r>
              <a:rPr lang="fr-CA" dirty="0"/>
              <a:t>1.  Est comme un nouveau cours :  il faut </a:t>
            </a:r>
            <a:r>
              <a:rPr lang="fr-CA" dirty="0" smtClean="0"/>
              <a:t>la </a:t>
            </a:r>
            <a:r>
              <a:rPr lang="fr-CA" dirty="0"/>
              <a:t>préparer avec </a:t>
            </a:r>
            <a:r>
              <a:rPr lang="fr-CA" dirty="0" smtClean="0"/>
              <a:t>soin.</a:t>
            </a:r>
            <a:endParaRPr lang="fr-CA" dirty="0"/>
          </a:p>
          <a:p>
            <a:pPr marL="536575" indent="-268288"/>
            <a:r>
              <a:rPr lang="fr-CA" dirty="0"/>
              <a:t>2.  Demande et </a:t>
            </a:r>
            <a:r>
              <a:rPr lang="fr-CA" dirty="0" smtClean="0"/>
              <a:t>permet </a:t>
            </a:r>
            <a:r>
              <a:rPr lang="fr-CA" dirty="0"/>
              <a:t>à </a:t>
            </a:r>
            <a:r>
              <a:rPr lang="fr-CA" dirty="0" smtClean="0"/>
              <a:t>l’enseignant </a:t>
            </a:r>
            <a:r>
              <a:rPr lang="fr-CA" dirty="0"/>
              <a:t>de changer de mentalité : passer moins de </a:t>
            </a:r>
            <a:r>
              <a:rPr lang="fr-CA" dirty="0" smtClean="0"/>
              <a:t>temps sur </a:t>
            </a:r>
            <a:r>
              <a:rPr lang="fr-CA" dirty="0"/>
              <a:t>le contenu des cours, plus sur la pédagogie auprès des étudiants. </a:t>
            </a:r>
          </a:p>
          <a:p>
            <a:pPr marL="441325" indent="-173038"/>
            <a:r>
              <a:rPr lang="fr-CA" dirty="0"/>
              <a:t>3.  Rend  le  temps  de  classe  plus  agréable,  mais  beaucoup  plus  stressant,  car  le </a:t>
            </a:r>
          </a:p>
          <a:p>
            <a:pPr marL="536575" indent="-268288"/>
            <a:r>
              <a:rPr lang="fr-CA" dirty="0" smtClean="0"/>
              <a:t>	déroulement </a:t>
            </a:r>
            <a:r>
              <a:rPr lang="fr-CA" dirty="0"/>
              <a:t>dépend énormément de la préparation des étudiants.  </a:t>
            </a:r>
          </a:p>
          <a:p>
            <a:pPr marL="611187" indent="-342900">
              <a:buAutoNum type="arabicPeriod" startAt="4"/>
            </a:pPr>
            <a:r>
              <a:rPr lang="fr-CA" dirty="0" smtClean="0"/>
              <a:t>Ne </a:t>
            </a:r>
            <a:r>
              <a:rPr lang="fr-CA" dirty="0"/>
              <a:t>peut s’appliquer à tous les cours. Il faut savoir doser et varier son approche. </a:t>
            </a:r>
            <a:endParaRPr lang="fr-CA" dirty="0" smtClean="0"/>
          </a:p>
          <a:p>
            <a:pPr marL="266700" indent="-266700"/>
            <a:endParaRPr lang="fr-CA" dirty="0"/>
          </a:p>
          <a:p>
            <a:r>
              <a:rPr lang="fr-CA" dirty="0" smtClean="0"/>
              <a:t>En général, la classe inversée </a:t>
            </a:r>
            <a:r>
              <a:rPr lang="fr-CA" u="sng" dirty="0" smtClean="0"/>
              <a:t>demande </a:t>
            </a:r>
            <a:r>
              <a:rPr lang="fr-CA" u="sng" dirty="0"/>
              <a:t>beaucoup de temps pour la préparation du matériel </a:t>
            </a:r>
            <a:r>
              <a:rPr lang="fr-CA" u="sng" dirty="0" smtClean="0"/>
              <a:t>didactique,</a:t>
            </a:r>
            <a:r>
              <a:rPr lang="fr-CA" dirty="0" smtClean="0"/>
              <a:t> </a:t>
            </a:r>
            <a:r>
              <a:rPr lang="fr-CA" dirty="0"/>
              <a:t>mais vaut la peine d’être explorée ! </a:t>
            </a:r>
          </a:p>
          <a:p>
            <a:endParaRPr lang="fr-CA" dirty="0"/>
          </a:p>
          <a:p>
            <a:pPr lvl="2"/>
            <a:r>
              <a:rPr lang="fr-CA" dirty="0"/>
              <a:t>  L’élaboration de </a:t>
            </a:r>
            <a:r>
              <a:rPr lang="fr-CA" dirty="0" smtClean="0"/>
              <a:t>cahiers </a:t>
            </a:r>
            <a:r>
              <a:rPr lang="fr-CA" dirty="0"/>
              <a:t>de prise de notes adaptés aux étudiants </a:t>
            </a:r>
          </a:p>
          <a:p>
            <a:pPr lvl="2"/>
            <a:r>
              <a:rPr lang="fr-CA" dirty="0"/>
              <a:t>  La création de courtes vidéos présentant la matière  </a:t>
            </a:r>
          </a:p>
          <a:p>
            <a:pPr lvl="2"/>
            <a:r>
              <a:rPr lang="fr-CA" dirty="0"/>
              <a:t>  La construction d’une plateforme de distribution des vidéos  </a:t>
            </a:r>
          </a:p>
          <a:p>
            <a:pPr lvl="2"/>
            <a:r>
              <a:rPr lang="fr-CA" dirty="0"/>
              <a:t>  La sélection et la préparation d’exercices et d’activités à faire en classe  </a:t>
            </a:r>
          </a:p>
          <a:p>
            <a:pPr marL="266700" indent="-266700"/>
            <a:endParaRPr lang="fr-CA" dirty="0" smtClean="0"/>
          </a:p>
          <a:p>
            <a:pPr marL="268287"/>
            <a:endParaRPr lang="fr-CA" dirty="0"/>
          </a:p>
        </p:txBody>
      </p:sp>
    </p:spTree>
    <p:extLst>
      <p:ext uri="{BB962C8B-B14F-4D97-AF65-F5344CB8AC3E}">
        <p14:creationId xmlns:p14="http://schemas.microsoft.com/office/powerpoint/2010/main" val="13611597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274638"/>
            <a:ext cx="2314600" cy="49006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CA" sz="2800" b="0" i="0" u="none" strike="noStrike" kern="1200" cap="none" spc="0" normalizeH="0" baseline="0" noProof="0" dirty="0">
              <a:ln>
                <a:noFill/>
              </a:ln>
              <a:solidFill>
                <a:schemeClr val="tx1"/>
              </a:solidFill>
              <a:effectLst/>
              <a:uLnTx/>
              <a:uFillTx/>
              <a:latin typeface="+mn-lt"/>
              <a:ea typeface="+mj-ea"/>
              <a:cs typeface="+mj-cs"/>
            </a:endParaRPr>
          </a:p>
        </p:txBody>
      </p:sp>
      <p:sp>
        <p:nvSpPr>
          <p:cNvPr id="5" name="Titre 1"/>
          <p:cNvSpPr>
            <a:spLocks noGrp="1"/>
          </p:cNvSpPr>
          <p:nvPr>
            <p:ph type="title"/>
          </p:nvPr>
        </p:nvSpPr>
        <p:spPr>
          <a:xfrm>
            <a:off x="611188" y="4581128"/>
            <a:ext cx="8281292" cy="1512168"/>
          </a:xfrm>
        </p:spPr>
        <p:txBody>
          <a:bodyPr>
            <a:noAutofit/>
          </a:bodyPr>
          <a:lstStyle/>
          <a:p>
            <a:r>
              <a:rPr lang="fr-CA" sz="2800" dirty="0">
                <a:solidFill>
                  <a:srgbClr val="FFC000"/>
                </a:solidFill>
              </a:rPr>
              <a:t>s</a:t>
            </a:r>
            <a:r>
              <a:rPr lang="fr-CA" sz="2800" dirty="0" smtClean="0">
                <a:solidFill>
                  <a:srgbClr val="FFC000"/>
                </a:solidFill>
              </a:rPr>
              <a:t>timule </a:t>
            </a:r>
            <a:r>
              <a:rPr lang="fr-CA" sz="2800" dirty="0" smtClean="0"/>
              <a:t>étudiants et enseignants.</a:t>
            </a:r>
            <a:r>
              <a:rPr lang="fr-CA" sz="2800" dirty="0" smtClean="0">
                <a:solidFill>
                  <a:srgbClr val="FFC000"/>
                </a:solidFill>
                <a:latin typeface="+mn-lt"/>
              </a:rPr>
              <a:t/>
            </a:r>
            <a:br>
              <a:rPr lang="fr-CA" sz="2800" dirty="0" smtClean="0">
                <a:solidFill>
                  <a:srgbClr val="FFC000"/>
                </a:solidFill>
                <a:latin typeface="+mn-lt"/>
              </a:rPr>
            </a:br>
            <a:r>
              <a:rPr lang="fr-CA" sz="2800" dirty="0" smtClean="0">
                <a:solidFill>
                  <a:srgbClr val="FFC000"/>
                </a:solidFill>
                <a:latin typeface="+mn-lt"/>
              </a:rPr>
              <a:t/>
            </a:r>
            <a:br>
              <a:rPr lang="fr-CA" sz="2800" dirty="0" smtClean="0">
                <a:solidFill>
                  <a:srgbClr val="FFC000"/>
                </a:solidFill>
                <a:latin typeface="+mn-lt"/>
              </a:rPr>
            </a:br>
            <a:r>
              <a:rPr lang="fr-CA" sz="2800" dirty="0" smtClean="0">
                <a:solidFill>
                  <a:srgbClr val="FFC000"/>
                </a:solidFill>
                <a:latin typeface="+mn-lt"/>
              </a:rPr>
              <a:t>n</a:t>
            </a:r>
            <a:r>
              <a:rPr lang="fr-CA" sz="2800" dirty="0" smtClean="0">
                <a:latin typeface="+mn-lt"/>
              </a:rPr>
              <a:t>’est </a:t>
            </a:r>
            <a:r>
              <a:rPr lang="fr-CA" sz="2800" dirty="0" smtClean="0">
                <a:solidFill>
                  <a:srgbClr val="FFC000"/>
                </a:solidFill>
                <a:latin typeface="+mn-lt"/>
              </a:rPr>
              <a:t>pas</a:t>
            </a:r>
            <a:r>
              <a:rPr lang="fr-CA" sz="2800" dirty="0" smtClean="0">
                <a:latin typeface="+mn-lt"/>
              </a:rPr>
              <a:t> une solution miracle.</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est un </a:t>
            </a:r>
            <a:r>
              <a:rPr lang="fr-CA" sz="2800" dirty="0" smtClean="0">
                <a:solidFill>
                  <a:srgbClr val="FFC000"/>
                </a:solidFill>
                <a:latin typeface="+mn-lt"/>
              </a:rPr>
              <a:t>outil</a:t>
            </a:r>
            <a:r>
              <a:rPr lang="fr-CA" sz="2800" dirty="0" smtClean="0">
                <a:latin typeface="+mn-lt"/>
              </a:rPr>
              <a:t> de plus dans l’arsenal de l’enseignant.</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ne convient pas à tous les étudiants; </a:t>
            </a:r>
            <a:br>
              <a:rPr lang="fr-CA" sz="2800" dirty="0" smtClean="0">
                <a:latin typeface="+mn-lt"/>
              </a:rPr>
            </a:br>
            <a:r>
              <a:rPr lang="fr-CA" sz="2800" dirty="0" smtClean="0">
                <a:latin typeface="+mn-lt"/>
              </a:rPr>
              <a:t>une </a:t>
            </a:r>
            <a:r>
              <a:rPr lang="fr-CA" sz="2800" dirty="0" smtClean="0">
                <a:solidFill>
                  <a:srgbClr val="FFC000"/>
                </a:solidFill>
                <a:latin typeface="+mn-lt"/>
              </a:rPr>
              <a:t>approche  variée est </a:t>
            </a:r>
            <a:r>
              <a:rPr lang="fr-CA" sz="2800" dirty="0" smtClean="0">
                <a:latin typeface="+mn-lt"/>
              </a:rPr>
              <a:t>nécessaire </a:t>
            </a:r>
            <a:r>
              <a:rPr lang="fr-CA" sz="2800" dirty="0">
                <a:latin typeface="+mn-lt"/>
              </a:rPr>
              <a:t>!</a:t>
            </a: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solidFill>
                  <a:srgbClr val="FFC000"/>
                </a:solidFill>
                <a:latin typeface="+mn-lt"/>
              </a:rPr>
              <a:t>change </a:t>
            </a:r>
            <a:r>
              <a:rPr lang="fr-CA" sz="2800" dirty="0" smtClean="0">
                <a:latin typeface="+mn-lt"/>
              </a:rPr>
              <a:t>profondément </a:t>
            </a:r>
            <a:r>
              <a:rPr lang="fr-CA" sz="2800" dirty="0"/>
              <a:t>l</a:t>
            </a:r>
            <a:r>
              <a:rPr lang="fr-CA" sz="2800" dirty="0" smtClean="0"/>
              <a:t>a </a:t>
            </a:r>
            <a:r>
              <a:rPr lang="fr-CA" sz="2800" dirty="0"/>
              <a:t>dynamique de la classe</a:t>
            </a:r>
            <a:r>
              <a:rPr lang="fr-CA" sz="2800" dirty="0" smtClean="0">
                <a:latin typeface="+mn-lt"/>
              </a:rPr>
              <a:t> : irréversible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r>
              <a:rPr lang="fr-CA" sz="2800" dirty="0" smtClean="0">
                <a:latin typeface="+mn-lt"/>
              </a:rPr>
              <a:t/>
            </a:r>
            <a:br>
              <a:rPr lang="fr-CA" sz="2800" dirty="0" smtClean="0">
                <a:latin typeface="+mn-lt"/>
              </a:rPr>
            </a:br>
            <a:endParaRPr lang="fr-CA" sz="2800" dirty="0">
              <a:latin typeface="+mn-lt"/>
            </a:endParaRPr>
          </a:p>
        </p:txBody>
      </p:sp>
      <p:sp>
        <p:nvSpPr>
          <p:cNvPr id="6" name="Titre 1"/>
          <p:cNvSpPr txBox="1">
            <a:spLocks/>
          </p:cNvSpPr>
          <p:nvPr/>
        </p:nvSpPr>
        <p:spPr>
          <a:xfrm>
            <a:off x="107504" y="130622"/>
            <a:ext cx="2962672" cy="41805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CA" sz="2800" dirty="0" smtClean="0">
                <a:latin typeface="+mn-lt"/>
              </a:rPr>
              <a:t>La Classe inversée :</a:t>
            </a:r>
            <a:endParaRPr lang="fr-CA" sz="2800" dirty="0">
              <a:latin typeface="+mn-lt"/>
            </a:endParaRPr>
          </a:p>
        </p:txBody>
      </p:sp>
    </p:spTree>
    <p:extLst>
      <p:ext uri="{BB962C8B-B14F-4D97-AF65-F5344CB8AC3E}">
        <p14:creationId xmlns:p14="http://schemas.microsoft.com/office/powerpoint/2010/main" val="39448109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468" y="1"/>
            <a:ext cx="7098716" cy="1364656"/>
          </a:xfrm>
          <a:prstGeom prst="rect">
            <a:avLst/>
          </a:prstGeom>
        </p:spPr>
      </p:pic>
      <p:pic>
        <p:nvPicPr>
          <p:cNvPr id="13314" name="Picture 2" descr="char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930" y="4005064"/>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daw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3930" y="5589240"/>
            <a:ext cx="1428750" cy="4762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Photo_chantal_desrosiers"/>
          <p:cNvPicPr>
            <a:picLocks noChangeAspect="1" noChangeArrowheads="1"/>
          </p:cNvPicPr>
          <p:nvPr/>
        </p:nvPicPr>
        <p:blipFill rotWithShape="1">
          <a:blip r:embed="rId5">
            <a:extLst>
              <a:ext uri="{28A0092B-C50C-407E-A947-70E740481C1C}">
                <a14:useLocalDpi xmlns:a14="http://schemas.microsoft.com/office/drawing/2010/main" val="0"/>
              </a:ext>
            </a:extLst>
          </a:blip>
          <a:srcRect l="21425" t="14316" r="21425" b="10680"/>
          <a:stretch/>
        </p:blipFill>
        <p:spPr bwMode="auto">
          <a:xfrm>
            <a:off x="5537746" y="4005064"/>
            <a:ext cx="1490764" cy="147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679278" y="3177272"/>
            <a:ext cx="1207702" cy="646331"/>
          </a:xfrm>
          <a:prstGeom prst="rect">
            <a:avLst/>
          </a:prstGeom>
        </p:spPr>
        <p:txBody>
          <a:bodyPr wrap="none">
            <a:spAutoFit/>
          </a:bodyPr>
          <a:lstStyle/>
          <a:p>
            <a:pPr algn="ctr"/>
            <a:r>
              <a:rPr lang="fr-CA" dirty="0" smtClean="0"/>
              <a:t>Chantal</a:t>
            </a:r>
          </a:p>
          <a:p>
            <a:pPr algn="ctr"/>
            <a:r>
              <a:rPr lang="fr-CA" dirty="0" smtClean="0"/>
              <a:t> Desrosiers</a:t>
            </a:r>
            <a:endParaRPr lang="fr-CA" dirty="0"/>
          </a:p>
        </p:txBody>
      </p:sp>
      <p:pic>
        <p:nvPicPr>
          <p:cNvPr id="13320" name="Picture 8" descr="logo-gauche-3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9760" y="5589240"/>
            <a:ext cx="1428750" cy="590551"/>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animateur_Louis"/>
          <p:cNvPicPr>
            <a:picLocks noChangeAspect="1" noChangeArrowheads="1"/>
          </p:cNvPicPr>
          <p:nvPr/>
        </p:nvPicPr>
        <p:blipFill rotWithShape="1">
          <a:blip r:embed="rId7">
            <a:extLst>
              <a:ext uri="{28A0092B-C50C-407E-A947-70E740481C1C}">
                <a14:useLocalDpi xmlns:a14="http://schemas.microsoft.com/office/drawing/2010/main" val="0"/>
              </a:ext>
            </a:extLst>
          </a:blip>
          <a:srcRect l="13125" t="10117" r="10021" b="24962"/>
          <a:stretch/>
        </p:blipFill>
        <p:spPr bwMode="auto">
          <a:xfrm>
            <a:off x="3915693" y="4005064"/>
            <a:ext cx="1406981" cy="14922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364056" y="3217479"/>
            <a:ext cx="1088503" cy="646331"/>
          </a:xfrm>
          <a:prstGeom prst="rect">
            <a:avLst/>
          </a:prstGeom>
        </p:spPr>
        <p:txBody>
          <a:bodyPr wrap="none">
            <a:spAutoFit/>
          </a:bodyPr>
          <a:lstStyle/>
          <a:p>
            <a:pPr algn="ctr"/>
            <a:r>
              <a:rPr lang="fr-CA" dirty="0" smtClean="0"/>
              <a:t>Elizabeth </a:t>
            </a:r>
          </a:p>
          <a:p>
            <a:pPr algn="ctr"/>
            <a:r>
              <a:rPr lang="fr-CA" dirty="0" smtClean="0"/>
              <a:t>Charles</a:t>
            </a:r>
            <a:endParaRPr lang="fr-CA" dirty="0"/>
          </a:p>
        </p:txBody>
      </p:sp>
      <p:pic>
        <p:nvPicPr>
          <p:cNvPr id="13324" name="Picture 12" descr="logo_college_rosemon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03533" y="5618815"/>
            <a:ext cx="631300" cy="89334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103373" y="3222543"/>
            <a:ext cx="1074333" cy="646331"/>
          </a:xfrm>
          <a:prstGeom prst="rect">
            <a:avLst/>
          </a:prstGeom>
        </p:spPr>
        <p:txBody>
          <a:bodyPr wrap="none">
            <a:spAutoFit/>
          </a:bodyPr>
          <a:lstStyle/>
          <a:p>
            <a:pPr algn="ctr"/>
            <a:r>
              <a:rPr lang="fr-CA" dirty="0" smtClean="0"/>
              <a:t>Louis </a:t>
            </a:r>
          </a:p>
          <a:p>
            <a:pPr algn="ctr"/>
            <a:r>
              <a:rPr lang="fr-CA" dirty="0" smtClean="0"/>
              <a:t>Normand</a:t>
            </a:r>
            <a:endParaRPr lang="fr-CA" dirty="0"/>
          </a:p>
        </p:txBody>
      </p:sp>
      <p:pic>
        <p:nvPicPr>
          <p:cNvPr id="13326" name="Picture 14" descr="Samuel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9394" y="4077072"/>
            <a:ext cx="1305884" cy="13058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2471484" y="3229957"/>
            <a:ext cx="936538" cy="646331"/>
          </a:xfrm>
          <a:prstGeom prst="rect">
            <a:avLst/>
          </a:prstGeom>
        </p:spPr>
        <p:txBody>
          <a:bodyPr wrap="none">
            <a:spAutoFit/>
          </a:bodyPr>
          <a:lstStyle/>
          <a:p>
            <a:pPr algn="ctr"/>
            <a:r>
              <a:rPr lang="fr-CA" dirty="0" smtClean="0"/>
              <a:t>Samuel </a:t>
            </a:r>
          </a:p>
          <a:p>
            <a:pPr algn="ctr"/>
            <a:r>
              <a:rPr lang="fr-CA" dirty="0" smtClean="0"/>
              <a:t>Bernard</a:t>
            </a:r>
            <a:endParaRPr lang="fr-CA" dirty="0"/>
          </a:p>
        </p:txBody>
      </p:sp>
      <p:pic>
        <p:nvPicPr>
          <p:cNvPr id="13328" name="Picture 16" descr="CRL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9394" y="5694016"/>
            <a:ext cx="142875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3330" name="Picture 18" descr="sam_profil_claac"/>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3210" y="4077072"/>
            <a:ext cx="1386013" cy="1246173"/>
          </a:xfrm>
          <a:prstGeom prst="rect">
            <a:avLst/>
          </a:prstGeom>
          <a:noFill/>
          <a:extLst>
            <a:ext uri="{909E8E84-426E-40DD-AFC4-6F175D3DCCD1}">
              <a14:hiddenFill xmlns:a14="http://schemas.microsoft.com/office/drawing/2010/main">
                <a:solidFill>
                  <a:srgbClr val="FFFFFF"/>
                </a:solidFill>
              </a14:hiddenFill>
            </a:ext>
          </a:extLst>
        </p:spPr>
      </p:pic>
      <p:pic>
        <p:nvPicPr>
          <p:cNvPr id="13332" name="Picture 20" descr="collegeahuntsic_20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3568" y="5729642"/>
            <a:ext cx="1428750" cy="28575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27534" y="3140968"/>
            <a:ext cx="1157368" cy="923330"/>
          </a:xfrm>
          <a:prstGeom prst="rect">
            <a:avLst/>
          </a:prstGeom>
        </p:spPr>
        <p:txBody>
          <a:bodyPr wrap="none">
            <a:spAutoFit/>
          </a:bodyPr>
          <a:lstStyle/>
          <a:p>
            <a:pPr algn="ctr"/>
            <a:r>
              <a:rPr lang="fr-CA" dirty="0" smtClean="0"/>
              <a:t>Samuel </a:t>
            </a:r>
          </a:p>
          <a:p>
            <a:pPr algn="ctr"/>
            <a:r>
              <a:rPr lang="fr-CA" dirty="0" smtClean="0"/>
              <a:t>Fournier</a:t>
            </a:r>
          </a:p>
          <a:p>
            <a:pPr algn="ctr"/>
            <a:r>
              <a:rPr lang="fr-CA" dirty="0" smtClean="0"/>
              <a:t>St-Laurent</a:t>
            </a:r>
            <a:endParaRPr lang="fr-CA" dirty="0"/>
          </a:p>
        </p:txBody>
      </p:sp>
      <p:pic>
        <p:nvPicPr>
          <p:cNvPr id="13334" name="Picture 22" descr="BrunoPoellhub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49225" y="1694037"/>
            <a:ext cx="1168717" cy="1168718"/>
          </a:xfrm>
          <a:prstGeom prst="rect">
            <a:avLst/>
          </a:prstGeom>
          <a:noFill/>
          <a:extLst>
            <a:ext uri="{909E8E84-426E-40DD-AFC4-6F175D3DCCD1}">
              <a14:hiddenFill xmlns:a14="http://schemas.microsoft.com/office/drawing/2010/main">
                <a:solidFill>
                  <a:srgbClr val="FFFFFF"/>
                </a:solidFill>
              </a14:hiddenFill>
            </a:ext>
          </a:extLst>
        </p:spPr>
      </p:pic>
      <p:pic>
        <p:nvPicPr>
          <p:cNvPr id="13336" name="Picture 24" descr="logo-ude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62674" y="1838053"/>
            <a:ext cx="2013672" cy="80547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1632232" y="2094147"/>
            <a:ext cx="2051267" cy="400110"/>
          </a:xfrm>
          <a:prstGeom prst="rect">
            <a:avLst/>
          </a:prstGeom>
        </p:spPr>
        <p:txBody>
          <a:bodyPr wrap="none">
            <a:spAutoFit/>
          </a:bodyPr>
          <a:lstStyle/>
          <a:p>
            <a:pPr algn="ctr"/>
            <a:r>
              <a:rPr lang="fr-CA" sz="2000" b="1" dirty="0" smtClean="0"/>
              <a:t>Bruno </a:t>
            </a:r>
            <a:r>
              <a:rPr lang="fr-CA" sz="2000" b="1" dirty="0" err="1" smtClean="0"/>
              <a:t>Poellhuber</a:t>
            </a:r>
            <a:endParaRPr lang="fr-CA" sz="2000" b="1" dirty="0"/>
          </a:p>
        </p:txBody>
      </p:sp>
    </p:spTree>
    <p:extLst>
      <p:ext uri="{BB962C8B-B14F-4D97-AF65-F5344CB8AC3E}">
        <p14:creationId xmlns:p14="http://schemas.microsoft.com/office/powerpoint/2010/main" val="1481109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38" name="Picture 26" descr="http://www.cmontmorency.qc.ca/tic/images/SCALE-U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7" y="89323"/>
            <a:ext cx="9329442" cy="6580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7563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8851" t="12903" b="23104"/>
          <a:stretch/>
        </p:blipFill>
        <p:spPr>
          <a:xfrm>
            <a:off x="42191" y="1045603"/>
            <a:ext cx="4555142" cy="4264071"/>
          </a:xfrm>
          <a:prstGeom prst="rect">
            <a:avLst/>
          </a:prstGeom>
        </p:spPr>
      </p:pic>
      <p:sp>
        <p:nvSpPr>
          <p:cNvPr id="6" name="ZoneTexte 5"/>
          <p:cNvSpPr txBox="1"/>
          <p:nvPr/>
        </p:nvSpPr>
        <p:spPr>
          <a:xfrm>
            <a:off x="1763688" y="5714092"/>
            <a:ext cx="6552728" cy="523220"/>
          </a:xfrm>
          <a:prstGeom prst="rect">
            <a:avLst/>
          </a:prstGeom>
          <a:noFill/>
        </p:spPr>
        <p:txBody>
          <a:bodyPr wrap="square" rtlCol="0">
            <a:spAutoFit/>
          </a:bodyPr>
          <a:lstStyle/>
          <a:p>
            <a:r>
              <a:rPr lang="fr-CA" sz="2800" dirty="0" smtClean="0"/>
              <a:t>mrprofdechimie.com/</a:t>
            </a:r>
            <a:r>
              <a:rPr lang="fr-CA" sz="2800" dirty="0" err="1" smtClean="0"/>
              <a:t>conferences</a:t>
            </a:r>
            <a:r>
              <a:rPr lang="fr-CA" sz="2800" dirty="0"/>
              <a:t>/</a:t>
            </a:r>
            <a:endParaRPr lang="fr-CA" sz="2800" dirty="0" smtClean="0"/>
          </a:p>
        </p:txBody>
      </p:sp>
      <p:sp>
        <p:nvSpPr>
          <p:cNvPr id="7" name="Rectangle 6"/>
          <p:cNvSpPr/>
          <p:nvPr/>
        </p:nvSpPr>
        <p:spPr>
          <a:xfrm>
            <a:off x="5004048" y="1289080"/>
            <a:ext cx="4114203" cy="3724096"/>
          </a:xfrm>
          <a:prstGeom prst="rect">
            <a:avLst/>
          </a:prstGeom>
        </p:spPr>
        <p:txBody>
          <a:bodyPr wrap="none">
            <a:spAutoFit/>
          </a:bodyPr>
          <a:lstStyle/>
          <a:p>
            <a:r>
              <a:rPr lang="fr-CA" sz="3200" dirty="0" smtClean="0"/>
              <a:t>Christian Drouin</a:t>
            </a:r>
          </a:p>
          <a:p>
            <a:r>
              <a:rPr lang="fr-CA" sz="2400" dirty="0" smtClean="0"/>
              <a:t>Collège de Maisonneuve</a:t>
            </a:r>
          </a:p>
          <a:p>
            <a:endParaRPr lang="fr-CA" sz="2400" dirty="0"/>
          </a:p>
          <a:p>
            <a:r>
              <a:rPr lang="fr-CA" sz="2400" dirty="0" smtClean="0"/>
              <a:t>cdrouin@cmaisonneuve.qc.ca</a:t>
            </a:r>
          </a:p>
          <a:p>
            <a:endParaRPr lang="fr-CA" sz="2400" dirty="0"/>
          </a:p>
          <a:p>
            <a:r>
              <a:rPr lang="fr-CA" sz="2400" dirty="0" smtClean="0"/>
              <a:t>mrprofdechimie@hotmail.com </a:t>
            </a:r>
          </a:p>
          <a:p>
            <a:endParaRPr lang="fr-CA" sz="2400" dirty="0"/>
          </a:p>
          <a:p>
            <a:r>
              <a:rPr lang="fr-CA" sz="2400" dirty="0" smtClean="0"/>
              <a:t>Twitter : @</a:t>
            </a:r>
            <a:r>
              <a:rPr lang="fr-CA" sz="2400" dirty="0" err="1" smtClean="0"/>
              <a:t>christiandrouin</a:t>
            </a:r>
            <a:r>
              <a:rPr lang="fr-CA" sz="2400" dirty="0" smtClean="0"/>
              <a:t> </a:t>
            </a:r>
          </a:p>
          <a:p>
            <a:endParaRPr lang="fr-CA" dirty="0"/>
          </a:p>
          <a:p>
            <a:r>
              <a:rPr lang="fr-CA" dirty="0"/>
              <a:t> </a:t>
            </a:r>
          </a:p>
        </p:txBody>
      </p:sp>
    </p:spTree>
    <p:extLst>
      <p:ext uri="{BB962C8B-B14F-4D97-AF65-F5344CB8AC3E}">
        <p14:creationId xmlns:p14="http://schemas.microsoft.com/office/powerpoint/2010/main" val="42158382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16632"/>
            <a:ext cx="7488832" cy="706090"/>
          </a:xfrm>
        </p:spPr>
        <p:txBody>
          <a:bodyPr>
            <a:noAutofit/>
          </a:bodyPr>
          <a:lstStyle/>
          <a:p>
            <a:pPr algn="l"/>
            <a:r>
              <a:rPr lang="fr-CA" sz="2800" dirty="0" smtClean="0">
                <a:latin typeface="+mn-lt"/>
              </a:rPr>
              <a:t>Outils pour développement professionnel efficace</a:t>
            </a:r>
            <a:r>
              <a:rPr lang="fr-CA" sz="2800" dirty="0">
                <a:latin typeface="+mn-lt"/>
              </a:rPr>
              <a:t/>
            </a:r>
            <a:br>
              <a:rPr lang="fr-CA" sz="2800" dirty="0">
                <a:latin typeface="+mn-lt"/>
              </a:rPr>
            </a:br>
            <a:r>
              <a:rPr lang="fr-CA" sz="2800" dirty="0" smtClean="0">
                <a:latin typeface="+mn-lt"/>
              </a:rPr>
              <a:t> </a:t>
            </a:r>
            <a:endParaRPr lang="fr-CA" sz="2800" dirty="0">
              <a:latin typeface="+mn-lt"/>
            </a:endParaRPr>
          </a:p>
        </p:txBody>
      </p:sp>
      <p:sp>
        <p:nvSpPr>
          <p:cNvPr id="8" name="Rectangle 7"/>
          <p:cNvSpPr/>
          <p:nvPr/>
        </p:nvSpPr>
        <p:spPr>
          <a:xfrm>
            <a:off x="179512" y="692696"/>
            <a:ext cx="3765750" cy="1477328"/>
          </a:xfrm>
          <a:prstGeom prst="rect">
            <a:avLst/>
          </a:prstGeom>
          <a:noFill/>
        </p:spPr>
        <p:txBody>
          <a:bodyPr wrap="square">
            <a:spAutoFit/>
          </a:bodyPr>
          <a:lstStyle/>
          <a:p>
            <a:pPr marL="0" lvl="1" algn="ctr"/>
            <a:r>
              <a:rPr lang="fr-CA" dirty="0" smtClean="0"/>
              <a:t>Suivi de </a:t>
            </a:r>
            <a:r>
              <a:rPr lang="fr-CA" dirty="0" smtClean="0">
                <a:solidFill>
                  <a:srgbClr val="FFC000"/>
                </a:solidFill>
              </a:rPr>
              <a:t>blogues </a:t>
            </a:r>
            <a:r>
              <a:rPr lang="fr-CA" dirty="0" smtClean="0"/>
              <a:t>techno-pédago</a:t>
            </a:r>
          </a:p>
          <a:p>
            <a:pPr marL="0" lvl="1" algn="ctr"/>
            <a:r>
              <a:rPr lang="fr-CA" dirty="0" smtClean="0"/>
              <a:t>Via </a:t>
            </a:r>
          </a:p>
          <a:p>
            <a:pPr marL="0" lvl="1" algn="ctr"/>
            <a:r>
              <a:rPr lang="fr-CA" dirty="0" smtClean="0"/>
              <a:t>Agrégateur de flux RSS</a:t>
            </a:r>
          </a:p>
          <a:p>
            <a:pPr marL="0" lvl="1" algn="ctr"/>
            <a:r>
              <a:rPr lang="fr-CA" dirty="0" smtClean="0"/>
              <a:t>Et</a:t>
            </a:r>
          </a:p>
          <a:p>
            <a:pPr marL="0" lvl="1" algn="ctr"/>
            <a:r>
              <a:rPr lang="fr-CA" dirty="0" smtClean="0"/>
              <a:t>Abonnement courriel</a:t>
            </a:r>
            <a:endParaRPr lang="fr-CA" dirty="0"/>
          </a:p>
        </p:txBody>
      </p:sp>
      <p:pic>
        <p:nvPicPr>
          <p:cNvPr id="9222" name="Picture 6" descr="http://www.technologytell.com/gadgets/files/2013/03/feedl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274" t="32106" r="25272" b="33947"/>
          <a:stretch/>
        </p:blipFill>
        <p:spPr bwMode="auto">
          <a:xfrm>
            <a:off x="1331640" y="2452238"/>
            <a:ext cx="1537854" cy="68873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3" cstate="print"/>
          <a:srcRect l="43702" t="21520" r="20388" b="62520"/>
          <a:stretch>
            <a:fillRect/>
          </a:stretch>
        </p:blipFill>
        <p:spPr bwMode="auto">
          <a:xfrm>
            <a:off x="323528" y="3717032"/>
            <a:ext cx="4032448" cy="1008112"/>
          </a:xfrm>
          <a:prstGeom prst="rect">
            <a:avLst/>
          </a:prstGeom>
          <a:noFill/>
          <a:ln w="9525">
            <a:noFill/>
            <a:miter lim="800000"/>
            <a:headEnd/>
            <a:tailEnd/>
          </a:ln>
        </p:spPr>
      </p:pic>
      <p:pic>
        <p:nvPicPr>
          <p:cNvPr id="16" name="Picture 2"/>
          <p:cNvPicPr>
            <a:picLocks noChangeAspect="1" noChangeArrowheads="1"/>
          </p:cNvPicPr>
          <p:nvPr/>
        </p:nvPicPr>
        <p:blipFill>
          <a:blip r:embed="rId4" cstate="print"/>
          <a:srcRect l="15825" t="24040" r="35981" b="56640"/>
          <a:stretch>
            <a:fillRect/>
          </a:stretch>
        </p:blipFill>
        <p:spPr bwMode="auto">
          <a:xfrm>
            <a:off x="144016" y="4767263"/>
            <a:ext cx="4283968" cy="965993"/>
          </a:xfrm>
          <a:prstGeom prst="rect">
            <a:avLst/>
          </a:prstGeom>
          <a:noFill/>
          <a:ln w="9525">
            <a:noFill/>
            <a:miter lim="800000"/>
            <a:headEnd/>
            <a:tailEnd/>
          </a:ln>
        </p:spPr>
      </p:pic>
      <p:pic>
        <p:nvPicPr>
          <p:cNvPr id="17" name="Picture 2"/>
          <p:cNvPicPr>
            <a:picLocks noChangeAspect="1" noChangeArrowheads="1"/>
          </p:cNvPicPr>
          <p:nvPr/>
        </p:nvPicPr>
        <p:blipFill>
          <a:blip r:embed="rId5" cstate="print"/>
          <a:srcRect l="20078" t="17320" r="59132" b="70080"/>
          <a:stretch>
            <a:fillRect/>
          </a:stretch>
        </p:blipFill>
        <p:spPr bwMode="auto">
          <a:xfrm>
            <a:off x="5580112" y="908720"/>
            <a:ext cx="3168352" cy="1080120"/>
          </a:xfrm>
          <a:prstGeom prst="rect">
            <a:avLst/>
          </a:prstGeom>
          <a:noFill/>
          <a:ln w="9525">
            <a:noFill/>
            <a:miter lim="800000"/>
            <a:headEnd/>
            <a:tailEnd/>
          </a:ln>
        </p:spPr>
      </p:pic>
      <p:pic>
        <p:nvPicPr>
          <p:cNvPr id="19" name="Picture 2"/>
          <p:cNvPicPr>
            <a:picLocks noChangeAspect="1" noChangeArrowheads="1"/>
          </p:cNvPicPr>
          <p:nvPr/>
        </p:nvPicPr>
        <p:blipFill>
          <a:blip r:embed="rId6" cstate="print"/>
          <a:srcRect l="18660" t="23200" r="57243" b="69240"/>
          <a:stretch>
            <a:fillRect/>
          </a:stretch>
        </p:blipFill>
        <p:spPr bwMode="auto">
          <a:xfrm>
            <a:off x="4860032" y="3645024"/>
            <a:ext cx="3672408" cy="648072"/>
          </a:xfrm>
          <a:prstGeom prst="rect">
            <a:avLst/>
          </a:prstGeom>
          <a:noFill/>
          <a:ln w="9525">
            <a:noFill/>
            <a:miter lim="800000"/>
            <a:headEnd/>
            <a:tailEnd/>
          </a:ln>
        </p:spPr>
      </p:pic>
      <p:pic>
        <p:nvPicPr>
          <p:cNvPr id="20" name="Picture 2"/>
          <p:cNvPicPr>
            <a:picLocks noChangeAspect="1" noChangeArrowheads="1"/>
          </p:cNvPicPr>
          <p:nvPr/>
        </p:nvPicPr>
        <p:blipFill>
          <a:blip r:embed="rId7" cstate="print"/>
          <a:srcRect l="3540" t="23200" r="67638" b="69240"/>
          <a:stretch>
            <a:fillRect/>
          </a:stretch>
        </p:blipFill>
        <p:spPr bwMode="auto">
          <a:xfrm>
            <a:off x="4499992" y="4437112"/>
            <a:ext cx="4392488" cy="648072"/>
          </a:xfrm>
          <a:prstGeom prst="rect">
            <a:avLst/>
          </a:prstGeom>
          <a:noFill/>
          <a:ln w="9525">
            <a:noFill/>
            <a:miter lim="800000"/>
            <a:headEnd/>
            <a:tailEnd/>
          </a:ln>
        </p:spPr>
      </p:pic>
      <p:pic>
        <p:nvPicPr>
          <p:cNvPr id="21" name="Picture 2"/>
          <p:cNvPicPr>
            <a:picLocks noChangeAspect="1" noChangeArrowheads="1"/>
          </p:cNvPicPr>
          <p:nvPr/>
        </p:nvPicPr>
        <p:blipFill>
          <a:blip r:embed="rId8" cstate="print"/>
          <a:srcRect l="18660" t="20680" r="42595" b="69240"/>
          <a:stretch>
            <a:fillRect/>
          </a:stretch>
        </p:blipFill>
        <p:spPr bwMode="auto">
          <a:xfrm>
            <a:off x="4499992" y="5157192"/>
            <a:ext cx="4392488" cy="642803"/>
          </a:xfrm>
          <a:prstGeom prst="rect">
            <a:avLst/>
          </a:prstGeom>
          <a:noFill/>
          <a:ln w="9525">
            <a:noFill/>
            <a:miter lim="800000"/>
            <a:headEnd/>
            <a:tailEnd/>
          </a:ln>
        </p:spPr>
      </p:pic>
      <p:pic>
        <p:nvPicPr>
          <p:cNvPr id="22" name="Picture 3"/>
          <p:cNvPicPr>
            <a:picLocks noChangeAspect="1" noChangeArrowheads="1"/>
          </p:cNvPicPr>
          <p:nvPr/>
        </p:nvPicPr>
        <p:blipFill>
          <a:blip r:embed="rId9" cstate="print"/>
          <a:srcRect l="17715" t="21520" r="18498" b="51600"/>
          <a:stretch>
            <a:fillRect/>
          </a:stretch>
        </p:blipFill>
        <p:spPr bwMode="auto">
          <a:xfrm>
            <a:off x="4572000" y="2276872"/>
            <a:ext cx="4248472" cy="1007045"/>
          </a:xfrm>
          <a:prstGeom prst="rect">
            <a:avLst/>
          </a:prstGeom>
          <a:noFill/>
          <a:ln w="9525">
            <a:noFill/>
            <a:miter lim="800000"/>
            <a:headEnd/>
            <a:tailEnd/>
          </a:ln>
        </p:spPr>
      </p:pic>
      <p:pic>
        <p:nvPicPr>
          <p:cNvPr id="23" name="Picture 4"/>
          <p:cNvPicPr>
            <a:picLocks noChangeAspect="1" noChangeArrowheads="1"/>
          </p:cNvPicPr>
          <p:nvPr/>
        </p:nvPicPr>
        <p:blipFill>
          <a:blip r:embed="rId10" cstate="print"/>
          <a:srcRect l="20317" t="31080" r="34796" b="60520"/>
          <a:stretch>
            <a:fillRect/>
          </a:stretch>
        </p:blipFill>
        <p:spPr bwMode="auto">
          <a:xfrm>
            <a:off x="1259632" y="5877272"/>
            <a:ext cx="6840760" cy="720080"/>
          </a:xfrm>
          <a:prstGeom prst="rect">
            <a:avLst/>
          </a:prstGeom>
          <a:noFill/>
          <a:ln w="9525">
            <a:noFill/>
            <a:miter lim="800000"/>
            <a:headEnd/>
            <a:tailEnd/>
          </a:ln>
        </p:spPr>
      </p:pic>
    </p:spTree>
    <p:extLst>
      <p:ext uri="{BB962C8B-B14F-4D97-AF65-F5344CB8AC3E}">
        <p14:creationId xmlns:p14="http://schemas.microsoft.com/office/powerpoint/2010/main" val="42573814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16632"/>
            <a:ext cx="7488832" cy="706090"/>
          </a:xfrm>
        </p:spPr>
        <p:txBody>
          <a:bodyPr>
            <a:noAutofit/>
          </a:bodyPr>
          <a:lstStyle/>
          <a:p>
            <a:pPr algn="l"/>
            <a:r>
              <a:rPr lang="fr-CA" sz="2800" dirty="0" smtClean="0">
                <a:latin typeface="+mn-lt"/>
              </a:rPr>
              <a:t>Outils pour développement professionnel efficace</a:t>
            </a:r>
            <a:r>
              <a:rPr lang="fr-CA" sz="2800" dirty="0">
                <a:latin typeface="+mn-lt"/>
              </a:rPr>
              <a:t/>
            </a:r>
            <a:br>
              <a:rPr lang="fr-CA" sz="2800" dirty="0">
                <a:latin typeface="+mn-lt"/>
              </a:rPr>
            </a:br>
            <a:r>
              <a:rPr lang="fr-CA" sz="2800" dirty="0" smtClean="0">
                <a:latin typeface="+mn-lt"/>
              </a:rPr>
              <a:t> </a:t>
            </a:r>
            <a:endParaRPr lang="fr-CA" sz="2800" dirty="0">
              <a:latin typeface="+mn-lt"/>
            </a:endParaRPr>
          </a:p>
        </p:txBody>
      </p:sp>
      <p:pic>
        <p:nvPicPr>
          <p:cNvPr id="9218" name="Picture 2" descr="http://www.komunityweb.com/wp-content/uploads/2013/05/Twitt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3548" y="1005894"/>
            <a:ext cx="2757304" cy="103599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5930" y="4797152"/>
            <a:ext cx="1977838" cy="369332"/>
          </a:xfrm>
          <a:prstGeom prst="rect">
            <a:avLst/>
          </a:prstGeom>
        </p:spPr>
        <p:txBody>
          <a:bodyPr wrap="square">
            <a:spAutoFit/>
          </a:bodyPr>
          <a:lstStyle/>
          <a:p>
            <a:pPr marL="0" lvl="1"/>
            <a:r>
              <a:rPr lang="fr-CA" dirty="0" smtClean="0"/>
              <a:t>IF This, </a:t>
            </a:r>
            <a:r>
              <a:rPr lang="fr-CA" dirty="0" err="1" smtClean="0"/>
              <a:t>Then</a:t>
            </a:r>
            <a:r>
              <a:rPr lang="fr-CA" dirty="0" smtClean="0"/>
              <a:t> That</a:t>
            </a:r>
            <a:endParaRPr lang="fr-CA" dirty="0"/>
          </a:p>
        </p:txBody>
      </p:sp>
      <p:sp>
        <p:nvSpPr>
          <p:cNvPr id="6" name="Rectangle 5"/>
          <p:cNvSpPr/>
          <p:nvPr/>
        </p:nvSpPr>
        <p:spPr>
          <a:xfrm>
            <a:off x="5292080" y="2276872"/>
            <a:ext cx="2160240" cy="923330"/>
          </a:xfrm>
          <a:prstGeom prst="rect">
            <a:avLst/>
          </a:prstGeom>
        </p:spPr>
        <p:txBody>
          <a:bodyPr wrap="square">
            <a:spAutoFit/>
          </a:bodyPr>
          <a:lstStyle/>
          <a:p>
            <a:pPr marL="0" lvl="1" algn="ctr"/>
            <a:r>
              <a:rPr lang="fr-CA" dirty="0" smtClean="0"/>
              <a:t>Idées </a:t>
            </a:r>
          </a:p>
          <a:p>
            <a:pPr marL="0" lvl="1" algn="ctr"/>
            <a:r>
              <a:rPr lang="fr-CA" dirty="0" smtClean="0"/>
              <a:t>Tendances </a:t>
            </a:r>
          </a:p>
          <a:p>
            <a:pPr marL="0" lvl="1" algn="ctr"/>
            <a:r>
              <a:rPr lang="fr-CA" dirty="0"/>
              <a:t>S</a:t>
            </a:r>
            <a:r>
              <a:rPr lang="fr-CA" dirty="0" smtClean="0"/>
              <a:t>upport</a:t>
            </a:r>
            <a:endParaRPr lang="fr-CA" dirty="0"/>
          </a:p>
        </p:txBody>
      </p:sp>
      <p:pic>
        <p:nvPicPr>
          <p:cNvPr id="9222" name="Picture 6" descr="http://www.technologytell.com/gadgets/files/2013/03/feedl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274" t="32106" r="25272" b="33947"/>
          <a:stretch/>
        </p:blipFill>
        <p:spPr bwMode="auto">
          <a:xfrm>
            <a:off x="1880076" y="1088844"/>
            <a:ext cx="1537854" cy="68873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rotWithShape="1">
          <a:blip r:embed="rId4" cstate="print">
            <a:extLst>
              <a:ext uri="{28A0092B-C50C-407E-A947-70E740481C1C}">
                <a14:useLocalDpi xmlns:a14="http://schemas.microsoft.com/office/drawing/2010/main" val="0"/>
              </a:ext>
            </a:extLst>
          </a:blip>
          <a:srcRect l="1512" t="18294" r="57087" b="60155"/>
          <a:stretch/>
        </p:blipFill>
        <p:spPr>
          <a:xfrm>
            <a:off x="533405" y="4005064"/>
            <a:ext cx="1769482" cy="690799"/>
          </a:xfrm>
          <a:prstGeom prst="rect">
            <a:avLst/>
          </a:prstGeom>
        </p:spPr>
      </p:pic>
      <p:pic>
        <p:nvPicPr>
          <p:cNvPr id="9224" name="Picture 8" descr="http://lostpr.es/wp-content/uploads/2013/01/Zapi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3214" y="3927645"/>
            <a:ext cx="1486734" cy="768218"/>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www.socialmediamarketing.com/blog/wp-content/uploads/2012/02/Twilert-bann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7161" y="4669746"/>
            <a:ext cx="2162126" cy="861066"/>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www.socialmediamarketing.com/blog/wp-content/uploads/2010/05/TweetyMail-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5596" y="3680579"/>
            <a:ext cx="2325256" cy="786901"/>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4716016" y="5589240"/>
            <a:ext cx="3970940" cy="923330"/>
          </a:xfrm>
          <a:prstGeom prst="rect">
            <a:avLst/>
          </a:prstGeom>
          <a:noFill/>
        </p:spPr>
        <p:txBody>
          <a:bodyPr wrap="square" rtlCol="0">
            <a:spAutoFit/>
          </a:bodyPr>
          <a:lstStyle/>
          <a:p>
            <a:pPr algn="ctr"/>
            <a:r>
              <a:rPr lang="fr-CA" dirty="0" smtClean="0"/>
              <a:t>Recevoir par courriel les nouveaux </a:t>
            </a:r>
            <a:r>
              <a:rPr lang="fr-CA" dirty="0" err="1" smtClean="0"/>
              <a:t>tweets</a:t>
            </a:r>
            <a:r>
              <a:rPr lang="fr-CA" dirty="0" smtClean="0"/>
              <a:t> correspondants à des </a:t>
            </a:r>
          </a:p>
          <a:p>
            <a:pPr algn="ctr"/>
            <a:r>
              <a:rPr lang="fr-CA" dirty="0" smtClean="0"/>
              <a:t>critères de recherche</a:t>
            </a:r>
            <a:endParaRPr lang="fr-CA" dirty="0"/>
          </a:p>
        </p:txBody>
      </p:sp>
      <p:sp>
        <p:nvSpPr>
          <p:cNvPr id="18" name="ZoneTexte 17"/>
          <p:cNvSpPr txBox="1"/>
          <p:nvPr/>
        </p:nvSpPr>
        <p:spPr>
          <a:xfrm>
            <a:off x="498298" y="5328789"/>
            <a:ext cx="3970940" cy="369332"/>
          </a:xfrm>
          <a:prstGeom prst="rect">
            <a:avLst/>
          </a:prstGeom>
          <a:noFill/>
        </p:spPr>
        <p:txBody>
          <a:bodyPr wrap="square" rtlCol="0">
            <a:spAutoFit/>
          </a:bodyPr>
          <a:lstStyle/>
          <a:p>
            <a:pPr algn="ctr"/>
            <a:r>
              <a:rPr lang="fr-CA" dirty="0" smtClean="0"/>
              <a:t>Service d’automatisation de tâches</a:t>
            </a:r>
            <a:endParaRPr lang="fr-CA" dirty="0"/>
          </a:p>
        </p:txBody>
      </p:sp>
    </p:spTree>
    <p:extLst>
      <p:ext uri="{BB962C8B-B14F-4D97-AF65-F5344CB8AC3E}">
        <p14:creationId xmlns:p14="http://schemas.microsoft.com/office/powerpoint/2010/main" val="39430933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44624"/>
            <a:ext cx="2232248" cy="706090"/>
          </a:xfrm>
        </p:spPr>
        <p:txBody>
          <a:bodyPr>
            <a:noAutofit/>
          </a:bodyPr>
          <a:lstStyle/>
          <a:p>
            <a:pPr algn="l"/>
            <a:r>
              <a:rPr lang="fr-CA" sz="2800" dirty="0" smtClean="0">
                <a:latin typeface="+mn-lt"/>
              </a:rPr>
              <a:t>Outils divers</a:t>
            </a:r>
            <a:endParaRPr lang="fr-CA" sz="2800" dirty="0">
              <a:latin typeface="+mn-lt"/>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19" t="10644" r="3261" b="24479"/>
          <a:stretch/>
        </p:blipFill>
        <p:spPr bwMode="auto">
          <a:xfrm>
            <a:off x="-1980728" y="1340768"/>
            <a:ext cx="10782233"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1043608" y="827420"/>
            <a:ext cx="7488832" cy="369332"/>
          </a:xfrm>
          <a:prstGeom prst="rect">
            <a:avLst/>
          </a:prstGeom>
        </p:spPr>
        <p:txBody>
          <a:bodyPr wrap="square">
            <a:spAutoFit/>
          </a:bodyPr>
          <a:lstStyle/>
          <a:p>
            <a:pPr marL="0" lvl="1"/>
            <a:r>
              <a:rPr lang="fr-CA" b="1" dirty="0" smtClean="0"/>
              <a:t>Remind101 </a:t>
            </a:r>
            <a:r>
              <a:rPr lang="fr-CA" dirty="0" smtClean="0"/>
              <a:t>  :  service de messagerie texte, anonyme et gratuit </a:t>
            </a:r>
            <a:endParaRPr lang="fr-CA" dirty="0"/>
          </a:p>
        </p:txBody>
      </p:sp>
      <p:pic>
        <p:nvPicPr>
          <p:cNvPr id="5124" name="Picture 4" descr="http://3.bp.blogspot.com/-YLZs4HI4cl0/UIVvZp74AWI/AAAAAAAAAEA/RAIUm930E_Q/s1600/remind101-logo-26n5xv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29190"/>
            <a:ext cx="3019519" cy="629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464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2</a:t>
            </a:r>
            <a:r>
              <a:rPr lang="fr-CA" baseline="30000" dirty="0" smtClean="0"/>
              <a:t>e</a:t>
            </a:r>
            <a:r>
              <a:rPr lang="fr-CA" dirty="0" smtClean="0"/>
              <a:t> défi : Technologie</a:t>
            </a:r>
            <a:endParaRPr lang="fr-CA" dirty="0"/>
          </a:p>
        </p:txBody>
      </p:sp>
      <p:sp>
        <p:nvSpPr>
          <p:cNvPr id="4" name="Espace réservé du contenu 3"/>
          <p:cNvSpPr>
            <a:spLocks noGrp="1"/>
          </p:cNvSpPr>
          <p:nvPr>
            <p:ph idx="1"/>
          </p:nvPr>
        </p:nvSpPr>
        <p:spPr>
          <a:xfrm>
            <a:off x="457200" y="1783357"/>
            <a:ext cx="8229600" cy="4525963"/>
          </a:xfrm>
        </p:spPr>
        <p:txBody>
          <a:bodyPr/>
          <a:lstStyle/>
          <a:p>
            <a:r>
              <a:rPr lang="fr-CA" dirty="0" smtClean="0"/>
              <a:t>Comment créer les ressources ?</a:t>
            </a:r>
          </a:p>
          <a:p>
            <a:r>
              <a:rPr lang="fr-CA" dirty="0" smtClean="0"/>
              <a:t>Comment les rendre disponibles ?</a:t>
            </a:r>
          </a:p>
          <a:p>
            <a:r>
              <a:rPr lang="fr-CA" dirty="0" smtClean="0"/>
              <a:t>Comment mieux communiquer avec les étudiants ?</a:t>
            </a:r>
          </a:p>
        </p:txBody>
      </p:sp>
    </p:spTree>
    <p:extLst>
      <p:ext uri="{BB962C8B-B14F-4D97-AF65-F5344CB8AC3E}">
        <p14:creationId xmlns:p14="http://schemas.microsoft.com/office/powerpoint/2010/main" val="29297050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9512" y="-27384"/>
            <a:ext cx="6314870" cy="523220"/>
          </a:xfrm>
          <a:prstGeom prst="rect">
            <a:avLst/>
          </a:prstGeom>
        </p:spPr>
        <p:txBody>
          <a:bodyPr wrap="none">
            <a:spAutoFit/>
          </a:bodyPr>
          <a:lstStyle/>
          <a:p>
            <a:r>
              <a:rPr lang="fr-CA" sz="2800" dirty="0" smtClean="0"/>
              <a:t>Techniques pour créer une capsule vidéo </a:t>
            </a:r>
          </a:p>
        </p:txBody>
      </p:sp>
      <p:sp>
        <p:nvSpPr>
          <p:cNvPr id="9" name="ZoneTexte 8"/>
          <p:cNvSpPr txBox="1"/>
          <p:nvPr/>
        </p:nvSpPr>
        <p:spPr>
          <a:xfrm>
            <a:off x="1403648" y="1556792"/>
            <a:ext cx="6984776" cy="4832092"/>
          </a:xfrm>
          <a:prstGeom prst="rect">
            <a:avLst/>
          </a:prstGeom>
          <a:noFill/>
        </p:spPr>
        <p:txBody>
          <a:bodyPr wrap="square" rtlCol="0">
            <a:spAutoFit/>
          </a:bodyPr>
          <a:lstStyle/>
          <a:p>
            <a:pPr marL="265113" lvl="1" indent="-265113"/>
            <a:r>
              <a:rPr lang="fr-CA" sz="2800" u="sng" dirty="0" smtClean="0"/>
              <a:t>1- Avec une caméra numérique</a:t>
            </a:r>
          </a:p>
          <a:p>
            <a:pPr marL="265113" lvl="1" indent="-265113"/>
            <a:endParaRPr lang="fr-CA" sz="2800" u="sng" dirty="0"/>
          </a:p>
          <a:p>
            <a:pPr marL="265113" lvl="1" indent="-265113"/>
            <a:r>
              <a:rPr lang="fr-CA" sz="2800" u="sng" dirty="0" smtClean="0"/>
              <a:t>2- En convertissant un diaporama en vidéo</a:t>
            </a:r>
          </a:p>
          <a:p>
            <a:pPr marL="265113" lvl="1" indent="-265113"/>
            <a:endParaRPr lang="fr-CA" sz="2800" u="sng" dirty="0" smtClean="0"/>
          </a:p>
          <a:p>
            <a:pPr marL="265113" lvl="1" indent="-265113"/>
            <a:r>
              <a:rPr lang="fr-CA" sz="2800" u="sng" dirty="0" smtClean="0"/>
              <a:t>3- En enregistrant son écran d’ordinateur</a:t>
            </a:r>
          </a:p>
          <a:p>
            <a:pPr marL="265113" lvl="1" indent="-265113"/>
            <a:endParaRPr lang="fr-CA" sz="2800" u="sng" dirty="0"/>
          </a:p>
          <a:p>
            <a:pPr marL="265113" lvl="1" indent="-265113"/>
            <a:r>
              <a:rPr lang="fr-CA" sz="2800" dirty="0" smtClean="0"/>
              <a:t>	Annoter/écrire ses notes de cours </a:t>
            </a:r>
          </a:p>
          <a:p>
            <a:pPr marL="265113" lvl="1" indent="-265113"/>
            <a:endParaRPr lang="fr-CA" sz="2800" dirty="0"/>
          </a:p>
          <a:p>
            <a:pPr marL="265113" lvl="1" indent="-265113"/>
            <a:r>
              <a:rPr lang="fr-CA" sz="2800" u="sng" dirty="0"/>
              <a:t>4- </a:t>
            </a:r>
            <a:r>
              <a:rPr lang="fr-CA" sz="2800" u="sng" dirty="0" smtClean="0"/>
              <a:t>iPad</a:t>
            </a:r>
            <a:endParaRPr lang="fr-CA" sz="2800" dirty="0" smtClean="0"/>
          </a:p>
          <a:p>
            <a:pPr marL="265113" lvl="1" indent="-265113"/>
            <a:endParaRPr lang="fr-CA" sz="2800" u="sng" dirty="0"/>
          </a:p>
          <a:p>
            <a:pPr marL="265113" lvl="1" indent="-265113"/>
            <a:endParaRPr lang="fr-CA" sz="2800" u="sng" dirty="0" smtClean="0"/>
          </a:p>
        </p:txBody>
      </p:sp>
    </p:spTree>
    <p:extLst>
      <p:ext uri="{BB962C8B-B14F-4D97-AF65-F5344CB8AC3E}">
        <p14:creationId xmlns:p14="http://schemas.microsoft.com/office/powerpoint/2010/main" val="34687872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t="12768" b="12875"/>
          <a:stretch/>
        </p:blipFill>
        <p:spPr>
          <a:xfrm>
            <a:off x="5202458" y="1622419"/>
            <a:ext cx="3762030" cy="2098029"/>
          </a:xfrm>
          <a:prstGeom prst="rect">
            <a:avLst/>
          </a:prstGeom>
        </p:spPr>
      </p:pic>
      <p:sp>
        <p:nvSpPr>
          <p:cNvPr id="9" name="ZoneTexte 8"/>
          <p:cNvSpPr txBox="1"/>
          <p:nvPr/>
        </p:nvSpPr>
        <p:spPr>
          <a:xfrm>
            <a:off x="248173" y="116632"/>
            <a:ext cx="3560395" cy="461665"/>
          </a:xfrm>
          <a:prstGeom prst="rect">
            <a:avLst/>
          </a:prstGeom>
          <a:noFill/>
        </p:spPr>
        <p:txBody>
          <a:bodyPr wrap="square" rtlCol="0">
            <a:spAutoFit/>
          </a:bodyPr>
          <a:lstStyle/>
          <a:p>
            <a:pPr marL="265113" lvl="1" indent="-265113"/>
            <a:r>
              <a:rPr lang="fr-CA" sz="2400" u="sng" dirty="0" smtClean="0"/>
              <a:t>1- Caméra standard </a:t>
            </a:r>
            <a:r>
              <a:rPr lang="fr-CA" sz="2400" u="sng" dirty="0"/>
              <a:t> </a:t>
            </a:r>
            <a:r>
              <a:rPr lang="fr-CA" sz="2400" u="sng" dirty="0" smtClean="0"/>
              <a:t>et :</a:t>
            </a:r>
          </a:p>
        </p:txBody>
      </p:sp>
      <p:sp>
        <p:nvSpPr>
          <p:cNvPr id="2" name="Rectangle 1"/>
          <p:cNvSpPr/>
          <p:nvPr/>
        </p:nvSpPr>
        <p:spPr>
          <a:xfrm>
            <a:off x="5876688" y="1200168"/>
            <a:ext cx="3015792" cy="430887"/>
          </a:xfrm>
          <a:prstGeom prst="rect">
            <a:avLst/>
          </a:prstGeom>
        </p:spPr>
        <p:txBody>
          <a:bodyPr wrap="square">
            <a:spAutoFit/>
          </a:bodyPr>
          <a:lstStyle/>
          <a:p>
            <a:pPr marL="722313" lvl="2" indent="-722313"/>
            <a:r>
              <a:rPr lang="fr-CA" sz="2200" dirty="0"/>
              <a:t>Diapositives </a:t>
            </a:r>
            <a:r>
              <a:rPr lang="fr-CA" sz="2200" dirty="0" smtClean="0"/>
              <a:t>papier</a:t>
            </a:r>
            <a:endParaRPr lang="fr-CA" sz="2200" dirty="0"/>
          </a:p>
        </p:txBody>
      </p:sp>
      <p:sp>
        <p:nvSpPr>
          <p:cNvPr id="8" name="Rectangle 7"/>
          <p:cNvSpPr/>
          <p:nvPr/>
        </p:nvSpPr>
        <p:spPr>
          <a:xfrm>
            <a:off x="1039275" y="3896402"/>
            <a:ext cx="3544492" cy="430887"/>
          </a:xfrm>
          <a:prstGeom prst="rect">
            <a:avLst/>
          </a:prstGeom>
        </p:spPr>
        <p:txBody>
          <a:bodyPr wrap="square">
            <a:spAutoFit/>
          </a:bodyPr>
          <a:lstStyle/>
          <a:p>
            <a:pPr marL="722313" lvl="2" indent="-722313"/>
            <a:r>
              <a:rPr lang="fr-CA" sz="2200" dirty="0" smtClean="0"/>
              <a:t>Tableaux blanc ou autre</a:t>
            </a:r>
            <a:endParaRPr lang="fr-CA" sz="2200" dirty="0"/>
          </a:p>
        </p:txBody>
      </p:sp>
      <p:sp>
        <p:nvSpPr>
          <p:cNvPr id="12" name="Rectangle 11"/>
          <p:cNvSpPr/>
          <p:nvPr/>
        </p:nvSpPr>
        <p:spPr>
          <a:xfrm>
            <a:off x="5368207" y="3899358"/>
            <a:ext cx="3812305" cy="430887"/>
          </a:xfrm>
          <a:prstGeom prst="rect">
            <a:avLst/>
          </a:prstGeom>
        </p:spPr>
        <p:txBody>
          <a:bodyPr wrap="square">
            <a:spAutoFit/>
          </a:bodyPr>
          <a:lstStyle/>
          <a:p>
            <a:pPr marL="722313" lvl="2" indent="-722313"/>
            <a:r>
              <a:rPr lang="fr-CA" sz="2200" dirty="0" smtClean="0"/>
              <a:t>Tableaux individuels effaçables</a:t>
            </a:r>
          </a:p>
        </p:txBody>
      </p:sp>
      <p:pic>
        <p:nvPicPr>
          <p:cNvPr id="1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97" t="5348" r="-4579" b="-6992"/>
          <a:stretch/>
        </p:blipFill>
        <p:spPr bwMode="auto">
          <a:xfrm>
            <a:off x="556368" y="4426258"/>
            <a:ext cx="4027399" cy="2531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2644" t="29717" r="25630" b="18320"/>
          <a:stretch/>
        </p:blipFill>
        <p:spPr bwMode="auto">
          <a:xfrm>
            <a:off x="735227" y="1636240"/>
            <a:ext cx="3377387" cy="2120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552" r="13333" b="8027"/>
          <a:stretch/>
        </p:blipFill>
        <p:spPr bwMode="auto">
          <a:xfrm>
            <a:off x="5148064" y="4426258"/>
            <a:ext cx="3838281" cy="2392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1470986" y="1173762"/>
            <a:ext cx="2198161" cy="430887"/>
          </a:xfrm>
          <a:prstGeom prst="rect">
            <a:avLst/>
          </a:prstGeom>
        </p:spPr>
        <p:txBody>
          <a:bodyPr wrap="square">
            <a:spAutoFit/>
          </a:bodyPr>
          <a:lstStyle/>
          <a:p>
            <a:pPr marL="722313" lvl="2" indent="-722313"/>
            <a:r>
              <a:rPr lang="fr-CA" sz="2200" dirty="0" smtClean="0"/>
              <a:t>Tableau à craies</a:t>
            </a:r>
            <a:endParaRPr lang="fr-CA" sz="2200" dirty="0"/>
          </a:p>
        </p:txBody>
      </p:sp>
    </p:spTree>
    <p:extLst>
      <p:ext uri="{BB962C8B-B14F-4D97-AF65-F5344CB8AC3E}">
        <p14:creationId xmlns:p14="http://schemas.microsoft.com/office/powerpoint/2010/main" val="31633419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455" t="-1" r="60075" b="61892"/>
          <a:stretch/>
        </p:blipFill>
        <p:spPr bwMode="auto">
          <a:xfrm>
            <a:off x="179512" y="3880553"/>
            <a:ext cx="4464496" cy="2997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descr="Capture d’écran"/>
          <p:cNvPicPr>
            <a:picLocks noChangeAspect="1"/>
          </p:cNvPicPr>
          <p:nvPr/>
        </p:nvPicPr>
        <p:blipFill rotWithShape="1">
          <a:blip r:embed="rId4">
            <a:extLst>
              <a:ext uri="{28A0092B-C50C-407E-A947-70E740481C1C}">
                <a14:useLocalDpi xmlns:a14="http://schemas.microsoft.com/office/drawing/2010/main" val="0"/>
              </a:ext>
            </a:extLst>
          </a:blip>
          <a:srcRect l="-1" r="25205"/>
          <a:stretch/>
        </p:blipFill>
        <p:spPr>
          <a:xfrm>
            <a:off x="3030194" y="622096"/>
            <a:ext cx="5892659" cy="3238952"/>
          </a:xfrm>
          <a:prstGeom prst="rect">
            <a:avLst/>
          </a:prstGeom>
        </p:spPr>
      </p:pic>
      <p:sp>
        <p:nvSpPr>
          <p:cNvPr id="9" name="ZoneTexte 8"/>
          <p:cNvSpPr txBox="1"/>
          <p:nvPr/>
        </p:nvSpPr>
        <p:spPr>
          <a:xfrm>
            <a:off x="195410" y="94365"/>
            <a:ext cx="5240686" cy="461665"/>
          </a:xfrm>
          <a:prstGeom prst="rect">
            <a:avLst/>
          </a:prstGeom>
          <a:noFill/>
        </p:spPr>
        <p:txBody>
          <a:bodyPr wrap="square" rtlCol="0">
            <a:spAutoFit/>
          </a:bodyPr>
          <a:lstStyle/>
          <a:p>
            <a:pPr marL="265113" lvl="1" indent="-265113"/>
            <a:r>
              <a:rPr lang="fr-CA" sz="2400" u="sng" dirty="0" smtClean="0"/>
              <a:t>2- Convertir Diaporama en vidéos</a:t>
            </a:r>
          </a:p>
        </p:txBody>
      </p:sp>
      <p:sp>
        <p:nvSpPr>
          <p:cNvPr id="8" name="Rectangle 7"/>
          <p:cNvSpPr/>
          <p:nvPr/>
        </p:nvSpPr>
        <p:spPr>
          <a:xfrm>
            <a:off x="185320" y="1411926"/>
            <a:ext cx="2769293" cy="1015663"/>
          </a:xfrm>
          <a:prstGeom prst="rect">
            <a:avLst/>
          </a:prstGeom>
        </p:spPr>
        <p:txBody>
          <a:bodyPr wrap="square">
            <a:spAutoFit/>
          </a:bodyPr>
          <a:lstStyle/>
          <a:p>
            <a:pPr marL="722313" lvl="2" indent="-722313"/>
            <a:r>
              <a:rPr lang="fr-CA" sz="2000" dirty="0" smtClean="0"/>
              <a:t>Microsoft PowerPoint</a:t>
            </a:r>
          </a:p>
          <a:p>
            <a:pPr marL="722313" lvl="2" indent="-722313"/>
            <a:r>
              <a:rPr lang="fr-CA" sz="2000" dirty="0" smtClean="0"/>
              <a:t>Ou </a:t>
            </a:r>
          </a:p>
          <a:p>
            <a:pPr marL="722313" lvl="2" indent="-722313"/>
            <a:r>
              <a:rPr lang="fr-CA" sz="2000" dirty="0" err="1" smtClean="0"/>
              <a:t>Keynote</a:t>
            </a:r>
            <a:endParaRPr lang="fr-CA" sz="2000" dirty="0"/>
          </a:p>
        </p:txBody>
      </p:sp>
      <p:sp>
        <p:nvSpPr>
          <p:cNvPr id="5" name="ZoneTexte 4"/>
          <p:cNvSpPr txBox="1"/>
          <p:nvPr/>
        </p:nvSpPr>
        <p:spPr>
          <a:xfrm>
            <a:off x="6664351" y="4552672"/>
            <a:ext cx="2007986" cy="892552"/>
          </a:xfrm>
          <a:prstGeom prst="rect">
            <a:avLst/>
          </a:prstGeom>
          <a:noFill/>
        </p:spPr>
        <p:txBody>
          <a:bodyPr wrap="none" rtlCol="0">
            <a:spAutoFit/>
          </a:bodyPr>
          <a:lstStyle/>
          <a:p>
            <a:r>
              <a:rPr lang="fr-CA" sz="2600" b="1" dirty="0" smtClean="0">
                <a:solidFill>
                  <a:srgbClr val="FF0000"/>
                </a:solidFill>
              </a:rPr>
              <a:t>Enregistrer </a:t>
            </a:r>
          </a:p>
          <a:p>
            <a:r>
              <a:rPr lang="fr-CA" sz="2600" b="1" dirty="0" smtClean="0">
                <a:solidFill>
                  <a:srgbClr val="FF0000"/>
                </a:solidFill>
              </a:rPr>
              <a:t>le diaporama</a:t>
            </a:r>
            <a:endParaRPr lang="fr-CA" sz="2600" b="1" dirty="0">
              <a:solidFill>
                <a:srgbClr val="FF0000"/>
              </a:solidFill>
            </a:endParaRPr>
          </a:p>
        </p:txBody>
      </p:sp>
      <p:cxnSp>
        <p:nvCxnSpPr>
          <p:cNvPr id="7" name="Connecteur droit avec flèche 6"/>
          <p:cNvCxnSpPr/>
          <p:nvPr/>
        </p:nvCxnSpPr>
        <p:spPr>
          <a:xfrm flipV="1">
            <a:off x="7164288" y="1445253"/>
            <a:ext cx="1152128" cy="2723824"/>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357030" y="4641523"/>
            <a:ext cx="995272" cy="1692771"/>
          </a:xfrm>
          <a:prstGeom prst="rect">
            <a:avLst/>
          </a:prstGeom>
          <a:noFill/>
        </p:spPr>
        <p:txBody>
          <a:bodyPr wrap="none" rtlCol="0">
            <a:spAutoFit/>
          </a:bodyPr>
          <a:lstStyle/>
          <a:p>
            <a:r>
              <a:rPr lang="fr-CA" sz="2600" b="1" dirty="0" smtClean="0">
                <a:solidFill>
                  <a:srgbClr val="FF0000"/>
                </a:solidFill>
              </a:rPr>
              <a:t>2</a:t>
            </a:r>
          </a:p>
          <a:p>
            <a:r>
              <a:rPr lang="fr-CA" sz="2600" b="1" dirty="0" smtClean="0">
                <a:solidFill>
                  <a:srgbClr val="FF0000"/>
                </a:solidFill>
              </a:rPr>
              <a:t>Son </a:t>
            </a:r>
          </a:p>
          <a:p>
            <a:r>
              <a:rPr lang="fr-CA" sz="2600" b="1" dirty="0" smtClean="0">
                <a:solidFill>
                  <a:srgbClr val="FF0000"/>
                </a:solidFill>
              </a:rPr>
              <a:t>et </a:t>
            </a:r>
          </a:p>
          <a:p>
            <a:r>
              <a:rPr lang="fr-CA" sz="2600" b="1" dirty="0" smtClean="0">
                <a:solidFill>
                  <a:srgbClr val="FF0000"/>
                </a:solidFill>
              </a:rPr>
              <a:t>durée</a:t>
            </a:r>
            <a:endParaRPr lang="fr-CA" sz="2600" b="1" dirty="0">
              <a:solidFill>
                <a:srgbClr val="FF0000"/>
              </a:solidFill>
            </a:endParaRPr>
          </a:p>
        </p:txBody>
      </p:sp>
      <p:cxnSp>
        <p:nvCxnSpPr>
          <p:cNvPr id="17" name="Connecteur droit avec flèche 16"/>
          <p:cNvCxnSpPr/>
          <p:nvPr/>
        </p:nvCxnSpPr>
        <p:spPr>
          <a:xfrm flipH="1" flipV="1">
            <a:off x="2195736" y="4395301"/>
            <a:ext cx="2984805" cy="329843"/>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804248" y="4149080"/>
            <a:ext cx="352982" cy="492443"/>
          </a:xfrm>
          <a:prstGeom prst="rect">
            <a:avLst/>
          </a:prstGeom>
        </p:spPr>
        <p:txBody>
          <a:bodyPr wrap="none">
            <a:spAutoFit/>
          </a:bodyPr>
          <a:lstStyle/>
          <a:p>
            <a:r>
              <a:rPr lang="fr-CA" sz="2600" b="1" dirty="0">
                <a:solidFill>
                  <a:srgbClr val="FF0000"/>
                </a:solidFill>
              </a:rPr>
              <a:t>1</a:t>
            </a:r>
          </a:p>
        </p:txBody>
      </p:sp>
    </p:spTree>
    <p:extLst>
      <p:ext uri="{BB962C8B-B14F-4D97-AF65-F5344CB8AC3E}">
        <p14:creationId xmlns:p14="http://schemas.microsoft.com/office/powerpoint/2010/main" val="1909219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192" t="38737" r="63315" b="28140"/>
          <a:stretch/>
        </p:blipFill>
        <p:spPr bwMode="auto">
          <a:xfrm>
            <a:off x="1596905" y="2136819"/>
            <a:ext cx="6149614" cy="4316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179512" y="116632"/>
            <a:ext cx="5184575" cy="461665"/>
          </a:xfrm>
          <a:prstGeom prst="rect">
            <a:avLst/>
          </a:prstGeom>
          <a:noFill/>
        </p:spPr>
        <p:txBody>
          <a:bodyPr wrap="square" rtlCol="0">
            <a:spAutoFit/>
          </a:bodyPr>
          <a:lstStyle/>
          <a:p>
            <a:pPr marL="265113" lvl="1" indent="-265113"/>
            <a:r>
              <a:rPr lang="fr-CA" sz="2400" u="sng" dirty="0" smtClean="0"/>
              <a:t>Convertir Diaporama en vidéos</a:t>
            </a:r>
          </a:p>
        </p:txBody>
      </p:sp>
      <p:sp>
        <p:nvSpPr>
          <p:cNvPr id="8" name="Rectangle 7"/>
          <p:cNvSpPr/>
          <p:nvPr/>
        </p:nvSpPr>
        <p:spPr>
          <a:xfrm>
            <a:off x="185320" y="1411926"/>
            <a:ext cx="2769293" cy="1015663"/>
          </a:xfrm>
          <a:prstGeom prst="rect">
            <a:avLst/>
          </a:prstGeom>
        </p:spPr>
        <p:txBody>
          <a:bodyPr wrap="square">
            <a:spAutoFit/>
          </a:bodyPr>
          <a:lstStyle/>
          <a:p>
            <a:pPr marL="722313" lvl="2" indent="-722313"/>
            <a:r>
              <a:rPr lang="fr-CA" sz="2000" dirty="0" smtClean="0"/>
              <a:t>Microsoft PowerPoint</a:t>
            </a:r>
          </a:p>
          <a:p>
            <a:pPr marL="722313" lvl="2" indent="-722313"/>
            <a:r>
              <a:rPr lang="fr-CA" sz="2000" dirty="0" smtClean="0"/>
              <a:t>Ou </a:t>
            </a:r>
          </a:p>
          <a:p>
            <a:pPr marL="722313" lvl="2" indent="-722313"/>
            <a:r>
              <a:rPr lang="fr-CA" sz="2000" dirty="0" err="1" smtClean="0"/>
              <a:t>Keynote</a:t>
            </a:r>
            <a:endParaRPr lang="fr-CA" sz="2000" dirty="0"/>
          </a:p>
        </p:txBody>
      </p:sp>
      <p:sp>
        <p:nvSpPr>
          <p:cNvPr id="16" name="ZoneTexte 15"/>
          <p:cNvSpPr txBox="1"/>
          <p:nvPr/>
        </p:nvSpPr>
        <p:spPr>
          <a:xfrm>
            <a:off x="4318730" y="807358"/>
            <a:ext cx="4531562" cy="1292662"/>
          </a:xfrm>
          <a:prstGeom prst="rect">
            <a:avLst/>
          </a:prstGeom>
          <a:noFill/>
        </p:spPr>
        <p:txBody>
          <a:bodyPr wrap="none" rtlCol="0">
            <a:spAutoFit/>
          </a:bodyPr>
          <a:lstStyle/>
          <a:p>
            <a:r>
              <a:rPr lang="fr-CA" sz="2600" b="1" dirty="0" smtClean="0">
                <a:solidFill>
                  <a:srgbClr val="FF0000"/>
                </a:solidFill>
              </a:rPr>
              <a:t>3 </a:t>
            </a:r>
          </a:p>
          <a:p>
            <a:r>
              <a:rPr lang="fr-CA" sz="2600" b="1" dirty="0" smtClean="0">
                <a:solidFill>
                  <a:srgbClr val="FF0000"/>
                </a:solidFill>
              </a:rPr>
              <a:t>Enregistrer sous</a:t>
            </a:r>
          </a:p>
          <a:p>
            <a:r>
              <a:rPr lang="fr-CA" sz="2600" b="1" dirty="0" smtClean="0">
                <a:solidFill>
                  <a:srgbClr val="FF0000"/>
                </a:solidFill>
              </a:rPr>
              <a:t>Windows Media </a:t>
            </a:r>
            <a:r>
              <a:rPr lang="fr-CA" sz="2600" b="1" dirty="0" err="1" smtClean="0">
                <a:solidFill>
                  <a:srgbClr val="FF0000"/>
                </a:solidFill>
              </a:rPr>
              <a:t>Video</a:t>
            </a:r>
            <a:r>
              <a:rPr lang="fr-CA" sz="2600" b="1" dirty="0" smtClean="0">
                <a:solidFill>
                  <a:srgbClr val="FF0000"/>
                </a:solidFill>
              </a:rPr>
              <a:t> (*.</a:t>
            </a:r>
            <a:r>
              <a:rPr lang="fr-CA" sz="2600" b="1" dirty="0" err="1" smtClean="0">
                <a:solidFill>
                  <a:srgbClr val="FF0000"/>
                </a:solidFill>
              </a:rPr>
              <a:t>wmv</a:t>
            </a:r>
            <a:r>
              <a:rPr lang="fr-CA" sz="2600" b="1" dirty="0" smtClean="0">
                <a:solidFill>
                  <a:srgbClr val="FF0000"/>
                </a:solidFill>
              </a:rPr>
              <a:t>)</a:t>
            </a:r>
            <a:endParaRPr lang="fr-CA" sz="2600" b="1" dirty="0">
              <a:solidFill>
                <a:srgbClr val="FF0000"/>
              </a:solidFill>
            </a:endParaRPr>
          </a:p>
        </p:txBody>
      </p:sp>
      <p:cxnSp>
        <p:nvCxnSpPr>
          <p:cNvPr id="17" name="Connecteur droit avec flèche 16"/>
          <p:cNvCxnSpPr/>
          <p:nvPr/>
        </p:nvCxnSpPr>
        <p:spPr>
          <a:xfrm flipH="1">
            <a:off x="4318730" y="2100020"/>
            <a:ext cx="1405398" cy="3417212"/>
          </a:xfrm>
          <a:prstGeom prst="straightConnector1">
            <a:avLst/>
          </a:prstGeom>
          <a:ln w="603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338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07504" y="260648"/>
            <a:ext cx="5145419" cy="6001643"/>
          </a:xfrm>
          <a:prstGeom prst="rect">
            <a:avLst/>
          </a:prstGeom>
          <a:noFill/>
        </p:spPr>
        <p:txBody>
          <a:bodyPr wrap="square" rtlCol="0">
            <a:spAutoFit/>
          </a:bodyPr>
          <a:lstStyle/>
          <a:p>
            <a:pPr marL="265113" lvl="1" indent="-265113"/>
            <a:r>
              <a:rPr lang="fr-CA" sz="2400" u="sng" dirty="0" smtClean="0"/>
              <a:t>3- Capture </a:t>
            </a:r>
            <a:r>
              <a:rPr lang="fr-CA" sz="2400" u="sng" dirty="0"/>
              <a:t>d’écran d’ordinateur</a:t>
            </a:r>
            <a:endParaRPr lang="fr-CA" sz="2400" b="1" u="sng" dirty="0"/>
          </a:p>
          <a:p>
            <a:pPr marL="722313" lvl="2" indent="-544513"/>
            <a:endParaRPr lang="fr-CA" sz="2000" dirty="0" smtClean="0"/>
          </a:p>
          <a:p>
            <a:pPr marL="722313" lvl="2" indent="-544513"/>
            <a:r>
              <a:rPr lang="fr-CA" sz="2000" dirty="0" smtClean="0"/>
              <a:t>Pour enregistrer l’écran :</a:t>
            </a:r>
          </a:p>
          <a:p>
            <a:pPr lvl="1"/>
            <a:endParaRPr lang="fr-CA" sz="2000" dirty="0" smtClean="0"/>
          </a:p>
          <a:p>
            <a:pPr lvl="1"/>
            <a:r>
              <a:rPr lang="fr-CA" sz="2000" dirty="0" smtClean="0"/>
              <a:t>Sites </a:t>
            </a:r>
            <a:r>
              <a:rPr lang="fr-CA" sz="2000" dirty="0"/>
              <a:t>web    </a:t>
            </a:r>
          </a:p>
          <a:p>
            <a:pPr lvl="2"/>
            <a:r>
              <a:rPr lang="fr-CA" sz="2000" dirty="0"/>
              <a:t>http://www.screencast-o-matic.com/</a:t>
            </a:r>
          </a:p>
          <a:p>
            <a:pPr lvl="2"/>
            <a:r>
              <a:rPr lang="fr-CA" sz="2000" dirty="0"/>
              <a:t>http://www.screenr.com</a:t>
            </a:r>
          </a:p>
          <a:p>
            <a:pPr lvl="2"/>
            <a:r>
              <a:rPr lang="fr-CA" sz="2000" dirty="0"/>
              <a:t>http://screencastle.com/ </a:t>
            </a:r>
          </a:p>
          <a:p>
            <a:pPr lvl="1"/>
            <a:endParaRPr lang="fr-CA" sz="2000" dirty="0" smtClean="0"/>
          </a:p>
          <a:p>
            <a:pPr lvl="1"/>
            <a:endParaRPr lang="fr-CA" sz="2000" dirty="0"/>
          </a:p>
          <a:p>
            <a:pPr lvl="1"/>
            <a:r>
              <a:rPr lang="fr-CA" sz="2000" dirty="0" smtClean="0"/>
              <a:t>Active </a:t>
            </a:r>
            <a:r>
              <a:rPr lang="fr-CA" sz="2000" dirty="0" err="1"/>
              <a:t>Presenter</a:t>
            </a:r>
            <a:r>
              <a:rPr lang="fr-CA" sz="2000" dirty="0"/>
              <a:t> </a:t>
            </a:r>
          </a:p>
          <a:p>
            <a:pPr lvl="2"/>
            <a:r>
              <a:rPr lang="fr-CA" sz="2000" dirty="0" err="1" smtClean="0"/>
              <a:t>Camtasia</a:t>
            </a:r>
            <a:r>
              <a:rPr lang="fr-CA" sz="2000" dirty="0" smtClean="0"/>
              <a:t> </a:t>
            </a:r>
            <a:r>
              <a:rPr lang="fr-CA" sz="2000" dirty="0"/>
              <a:t>(Mac et PC</a:t>
            </a:r>
            <a:r>
              <a:rPr lang="fr-CA" sz="2000" dirty="0" smtClean="0"/>
              <a:t>) : payant</a:t>
            </a:r>
            <a:endParaRPr lang="fr-CA" sz="2000" dirty="0"/>
          </a:p>
          <a:p>
            <a:pPr lvl="2"/>
            <a:r>
              <a:rPr lang="fr-CA" sz="2000" dirty="0" err="1" smtClean="0"/>
              <a:t>SnagIt</a:t>
            </a:r>
            <a:r>
              <a:rPr lang="fr-CA" sz="2000" dirty="0" smtClean="0"/>
              <a:t> </a:t>
            </a:r>
            <a:r>
              <a:rPr lang="fr-CA" sz="2000" dirty="0"/>
              <a:t>(Mac et PC</a:t>
            </a:r>
            <a:r>
              <a:rPr lang="fr-CA" sz="2000" dirty="0" smtClean="0"/>
              <a:t>) : payant</a:t>
            </a:r>
          </a:p>
          <a:p>
            <a:pPr lvl="2"/>
            <a:endParaRPr lang="fr-CA" sz="2000" dirty="0"/>
          </a:p>
          <a:p>
            <a:pPr lvl="2"/>
            <a:r>
              <a:rPr lang="fr-CA" sz="2000" dirty="0" smtClean="0"/>
              <a:t>Trio libres et gratuits</a:t>
            </a:r>
            <a:endParaRPr lang="fr-CA" sz="2000" dirty="0"/>
          </a:p>
          <a:p>
            <a:pPr marL="1885950" lvl="3" indent="-514350"/>
            <a:r>
              <a:rPr lang="fr-CA" sz="2000" dirty="0" smtClean="0"/>
              <a:t>Enregistrement : </a:t>
            </a:r>
            <a:r>
              <a:rPr lang="fr-CA" sz="2000" dirty="0" err="1" smtClean="0"/>
              <a:t>CamStudio</a:t>
            </a:r>
            <a:endParaRPr lang="fr-CA" sz="2000" dirty="0" smtClean="0"/>
          </a:p>
          <a:p>
            <a:pPr marL="1885950" lvl="3" indent="-514350"/>
            <a:r>
              <a:rPr lang="fr-CA" sz="2000" dirty="0" smtClean="0"/>
              <a:t>Montage vidéo : </a:t>
            </a:r>
            <a:r>
              <a:rPr lang="fr-CA" sz="2000" dirty="0" err="1" smtClean="0"/>
              <a:t>VirtualDub</a:t>
            </a:r>
            <a:endParaRPr lang="fr-CA" sz="2000" dirty="0" smtClean="0"/>
          </a:p>
          <a:p>
            <a:pPr marL="1885950" lvl="3" indent="-514350"/>
            <a:r>
              <a:rPr lang="fr-CA" sz="2000" dirty="0" smtClean="0"/>
              <a:t>Montage sonore : </a:t>
            </a:r>
            <a:r>
              <a:rPr lang="fr-CA" sz="2000" dirty="0" err="1" smtClean="0"/>
              <a:t>Audacity</a:t>
            </a:r>
            <a:endParaRPr lang="fr-CA" sz="2000" dirty="0" smtClean="0"/>
          </a:p>
          <a:p>
            <a:pPr lvl="2"/>
            <a:endParaRPr lang="fr-CA" sz="2000" dirty="0" smtClean="0"/>
          </a:p>
        </p:txBody>
      </p:sp>
      <p:sp>
        <p:nvSpPr>
          <p:cNvPr id="6" name="ZoneTexte 5"/>
          <p:cNvSpPr txBox="1"/>
          <p:nvPr/>
        </p:nvSpPr>
        <p:spPr>
          <a:xfrm>
            <a:off x="4880731" y="3915400"/>
            <a:ext cx="1920522" cy="400110"/>
          </a:xfrm>
          <a:prstGeom prst="rect">
            <a:avLst/>
          </a:prstGeom>
          <a:noFill/>
        </p:spPr>
        <p:txBody>
          <a:bodyPr wrap="square" rtlCol="0">
            <a:spAutoFit/>
          </a:bodyPr>
          <a:lstStyle/>
          <a:p>
            <a:pPr algn="ctr"/>
            <a:r>
              <a:rPr lang="fr-CA" sz="2000" dirty="0" err="1" smtClean="0">
                <a:cs typeface="Arial" panose="020B0604020202020204" pitchFamily="34" charset="0"/>
              </a:rPr>
              <a:t>Camtasia</a:t>
            </a:r>
            <a:r>
              <a:rPr lang="fr-CA" sz="2000" dirty="0" smtClean="0">
                <a:cs typeface="Arial" panose="020B0604020202020204" pitchFamily="34" charset="0"/>
              </a:rPr>
              <a:t> Studio</a:t>
            </a:r>
            <a:endParaRPr lang="fr-CA" sz="2000" dirty="0">
              <a:cs typeface="Arial" panose="020B0604020202020204" pitchFamily="34" charset="0"/>
            </a:endParaRP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0731" y="4301982"/>
            <a:ext cx="1815076" cy="1366563"/>
          </a:xfrm>
          <a:prstGeom prst="rect">
            <a:avLst/>
          </a:prstGeom>
          <a:noFill/>
          <a:ln>
            <a:solidFill>
              <a:schemeClr val="bg1"/>
            </a:solidFill>
          </a:ln>
        </p:spPr>
      </p:pic>
      <p:pic>
        <p:nvPicPr>
          <p:cNvPr id="18434" name="Picture 2" descr="http://upload.wikimedia.org/wikipedia/commons/5/5c/CamStudio_Main_Wind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4429710"/>
            <a:ext cx="1457122" cy="151957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6876256" y="3892986"/>
            <a:ext cx="1920522" cy="400110"/>
          </a:xfrm>
          <a:prstGeom prst="rect">
            <a:avLst/>
          </a:prstGeom>
          <a:noFill/>
        </p:spPr>
        <p:txBody>
          <a:bodyPr wrap="square" rtlCol="0">
            <a:spAutoFit/>
          </a:bodyPr>
          <a:lstStyle/>
          <a:p>
            <a:pPr algn="ctr"/>
            <a:r>
              <a:rPr lang="fr-CA" sz="2000" dirty="0" err="1" smtClean="0">
                <a:cs typeface="Arial" panose="020B0604020202020204" pitchFamily="34" charset="0"/>
              </a:rPr>
              <a:t>CamStudio</a:t>
            </a:r>
            <a:endParaRPr lang="fr-CA" sz="2000" dirty="0">
              <a:cs typeface="Arial" panose="020B0604020202020204" pitchFamily="34" charset="0"/>
            </a:endParaRPr>
          </a:p>
        </p:txBody>
      </p:sp>
      <p:pic>
        <p:nvPicPr>
          <p:cNvPr id="18436" name="Picture 4" descr="http://farm4.staticflickr.com/3577/3841412463_79aa1c58f4_o.png"/>
          <p:cNvPicPr>
            <a:picLocks noChangeAspect="1" noChangeArrowheads="1"/>
          </p:cNvPicPr>
          <p:nvPr/>
        </p:nvPicPr>
        <p:blipFill rotWithShape="1">
          <a:blip r:embed="rId5">
            <a:extLst>
              <a:ext uri="{28A0092B-C50C-407E-A947-70E740481C1C}">
                <a14:useLocalDpi xmlns:a14="http://schemas.microsoft.com/office/drawing/2010/main" val="0"/>
              </a:ext>
            </a:extLst>
          </a:blip>
          <a:srcRect l="9293" t="14951" r="71390" b="79124"/>
          <a:stretch/>
        </p:blipFill>
        <p:spPr bwMode="auto">
          <a:xfrm>
            <a:off x="6255928" y="2746405"/>
            <a:ext cx="2189584" cy="610587"/>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screencast-o-matic.com/images/logo-head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5355" y="2043448"/>
            <a:ext cx="3667125" cy="67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2974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07504" y="664235"/>
            <a:ext cx="6768752" cy="2431435"/>
          </a:xfrm>
          <a:prstGeom prst="rect">
            <a:avLst/>
          </a:prstGeom>
          <a:noFill/>
        </p:spPr>
        <p:txBody>
          <a:bodyPr wrap="square" rtlCol="0">
            <a:spAutoFit/>
          </a:bodyPr>
          <a:lstStyle/>
          <a:p>
            <a:pPr marL="177800" lvl="2"/>
            <a:r>
              <a:rPr lang="fr-CA" sz="2400" dirty="0" smtClean="0"/>
              <a:t>Pour présenter et annoter les notes de cours :</a:t>
            </a:r>
            <a:endParaRPr lang="fr-CA" sz="2400" dirty="0"/>
          </a:p>
          <a:p>
            <a:pPr marL="177800" lvl="2"/>
            <a:r>
              <a:rPr lang="fr-CA" sz="2000" dirty="0"/>
              <a:t>	</a:t>
            </a:r>
            <a:endParaRPr lang="fr-CA" sz="2000" dirty="0" smtClean="0"/>
          </a:p>
          <a:p>
            <a:pPr marL="177800" lvl="2"/>
            <a:r>
              <a:rPr lang="fr-CA" sz="2000" dirty="0"/>
              <a:t>	</a:t>
            </a:r>
            <a:r>
              <a:rPr lang="fr-CA" sz="2200" dirty="0" smtClean="0"/>
              <a:t>Microsoft Powerpoint / </a:t>
            </a:r>
            <a:r>
              <a:rPr lang="fr-CA" sz="2200" dirty="0" err="1" smtClean="0"/>
              <a:t>Keynote</a:t>
            </a:r>
            <a:endParaRPr lang="fr-CA" sz="2200" dirty="0" smtClean="0"/>
          </a:p>
          <a:p>
            <a:pPr marL="177800" lvl="2"/>
            <a:r>
              <a:rPr lang="fr-CA" sz="2200" dirty="0"/>
              <a:t>	</a:t>
            </a:r>
            <a:r>
              <a:rPr lang="fr-CA" sz="2200" dirty="0" smtClean="0"/>
              <a:t>Microsoft OneNote</a:t>
            </a:r>
          </a:p>
          <a:p>
            <a:pPr marL="177800" lvl="2"/>
            <a:r>
              <a:rPr lang="fr-CA" sz="2200" dirty="0"/>
              <a:t>	</a:t>
            </a:r>
            <a:r>
              <a:rPr lang="fr-CA" sz="2200" dirty="0" err="1" smtClean="0"/>
              <a:t>Smoothdraw</a:t>
            </a:r>
            <a:endParaRPr lang="fr-CA" sz="2200" dirty="0" smtClean="0"/>
          </a:p>
          <a:p>
            <a:pPr marL="177800" lvl="2"/>
            <a:r>
              <a:rPr lang="fr-CA" sz="2200" dirty="0"/>
              <a:t>	</a:t>
            </a:r>
            <a:r>
              <a:rPr lang="fr-CA" sz="2200" dirty="0" smtClean="0"/>
              <a:t>Etc.</a:t>
            </a:r>
            <a:endParaRPr lang="fr-CA" sz="2200" dirty="0"/>
          </a:p>
          <a:p>
            <a:r>
              <a:rPr lang="fr-CA" sz="2000" dirty="0" smtClean="0"/>
              <a:t>	</a:t>
            </a:r>
            <a:endParaRPr lang="fr-CA" sz="2000" dirty="0"/>
          </a:p>
        </p:txBody>
      </p:sp>
      <p:pic>
        <p:nvPicPr>
          <p:cNvPr id="5" name="Image 4" descr="Vidéo 1-1 EEC-Chimie-organique-Introduction-et-revision - YouTube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20382" t="25285" r="25836" b="38549"/>
          <a:stretch/>
        </p:blipFill>
        <p:spPr>
          <a:xfrm>
            <a:off x="320114" y="3933056"/>
            <a:ext cx="4720198" cy="2082385"/>
          </a:xfrm>
          <a:prstGeom prst="rect">
            <a:avLst/>
          </a:prstGeom>
        </p:spPr>
      </p:pic>
      <p:pic>
        <p:nvPicPr>
          <p:cNvPr id="4098" name="Picture 2" descr="http://img.clubic.com/04617992-photo-wacom-bamboo-create.jpg"/>
          <p:cNvPicPr>
            <a:picLocks noChangeAspect="1" noChangeArrowheads="1"/>
          </p:cNvPicPr>
          <p:nvPr/>
        </p:nvPicPr>
        <p:blipFill rotWithShape="1">
          <a:blip r:embed="rId4">
            <a:extLst>
              <a:ext uri="{28A0092B-C50C-407E-A947-70E740481C1C}">
                <a14:useLocalDpi xmlns:a14="http://schemas.microsoft.com/office/drawing/2010/main" val="0"/>
              </a:ext>
            </a:extLst>
          </a:blip>
          <a:srcRect l="733" t="10392" b="9440"/>
          <a:stretch/>
        </p:blipFill>
        <p:spPr bwMode="auto">
          <a:xfrm>
            <a:off x="5275251" y="3640376"/>
            <a:ext cx="3431057" cy="237506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969265" y="6015441"/>
            <a:ext cx="1998368" cy="646331"/>
          </a:xfrm>
          <a:prstGeom prst="rect">
            <a:avLst/>
          </a:prstGeom>
          <a:noFill/>
        </p:spPr>
        <p:txBody>
          <a:bodyPr wrap="none" rtlCol="0">
            <a:spAutoFit/>
          </a:bodyPr>
          <a:lstStyle/>
          <a:p>
            <a:r>
              <a:rPr lang="fr-CA" dirty="0" smtClean="0"/>
              <a:t>Tablette graphique </a:t>
            </a:r>
          </a:p>
          <a:p>
            <a:pPr algn="ctr"/>
            <a:r>
              <a:rPr lang="fr-CA" dirty="0" err="1" smtClean="0"/>
              <a:t>Wacom</a:t>
            </a:r>
            <a:r>
              <a:rPr lang="fr-CA" dirty="0" smtClean="0"/>
              <a:t> </a:t>
            </a:r>
            <a:r>
              <a:rPr lang="fr-CA" dirty="0" err="1" smtClean="0"/>
              <a:t>Bamboo</a:t>
            </a:r>
            <a:endParaRPr lang="fr-CA" dirty="0" smtClean="0"/>
          </a:p>
        </p:txBody>
      </p:sp>
    </p:spTree>
    <p:extLst>
      <p:ext uri="{BB962C8B-B14F-4D97-AF65-F5344CB8AC3E}">
        <p14:creationId xmlns:p14="http://schemas.microsoft.com/office/powerpoint/2010/main" val="11971224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4572000" cy="3508653"/>
          </a:xfrm>
          <a:prstGeom prst="rect">
            <a:avLst/>
          </a:prstGeom>
        </p:spPr>
        <p:txBody>
          <a:bodyPr>
            <a:spAutoFit/>
          </a:bodyPr>
          <a:lstStyle/>
          <a:p>
            <a:pPr marL="1339850" indent="-1339850"/>
            <a:r>
              <a:rPr lang="fr-CA" sz="2400" u="sng" dirty="0" smtClean="0"/>
              <a:t>4- iPad</a:t>
            </a:r>
            <a:r>
              <a:rPr lang="fr-CA" sz="2400" u="sng" dirty="0"/>
              <a:t> </a:t>
            </a:r>
            <a:r>
              <a:rPr lang="fr-CA" sz="2400" dirty="0"/>
              <a:t>   </a:t>
            </a:r>
            <a:endParaRPr lang="fr-CA" sz="2400" dirty="0" smtClean="0"/>
          </a:p>
          <a:p>
            <a:pPr marL="1339850" indent="-1339850"/>
            <a:endParaRPr lang="fr-CA" dirty="0"/>
          </a:p>
          <a:p>
            <a:pPr marL="1339850" indent="-1339850"/>
            <a:r>
              <a:rPr lang="fr-CA" sz="2000" dirty="0" smtClean="0"/>
              <a:t>Apps </a:t>
            </a:r>
            <a:r>
              <a:rPr lang="fr-CA" sz="2000" dirty="0"/>
              <a:t>pour création de vidéos </a:t>
            </a:r>
            <a:r>
              <a:rPr lang="fr-CA" sz="2000" dirty="0" smtClean="0"/>
              <a:t>:</a:t>
            </a:r>
          </a:p>
          <a:p>
            <a:pPr marL="1339850" indent="-1339850"/>
            <a:r>
              <a:rPr lang="fr-CA" sz="2000" dirty="0"/>
              <a:t>	</a:t>
            </a:r>
            <a:r>
              <a:rPr lang="fr-CA" sz="2000" dirty="0" err="1" smtClean="0"/>
              <a:t>ExplainEverything</a:t>
            </a:r>
            <a:r>
              <a:rPr lang="fr-CA" sz="2000" dirty="0"/>
              <a:t>,</a:t>
            </a:r>
          </a:p>
          <a:p>
            <a:pPr marL="1339850" indent="-1339850"/>
            <a:r>
              <a:rPr lang="fr-CA" sz="2000" dirty="0"/>
              <a:t>	</a:t>
            </a:r>
            <a:r>
              <a:rPr lang="fr-CA" sz="2000" dirty="0" err="1"/>
              <a:t>Educreations</a:t>
            </a:r>
            <a:r>
              <a:rPr lang="fr-CA" sz="2000" dirty="0"/>
              <a:t>,</a:t>
            </a:r>
          </a:p>
          <a:p>
            <a:pPr marL="1339850" indent="-1339850"/>
            <a:r>
              <a:rPr lang="fr-CA" sz="2000" dirty="0"/>
              <a:t>	</a:t>
            </a:r>
            <a:r>
              <a:rPr lang="fr-CA" sz="2000" dirty="0" err="1"/>
              <a:t>ShowMe</a:t>
            </a:r>
            <a:r>
              <a:rPr lang="fr-CA" sz="2000" dirty="0"/>
              <a:t>, </a:t>
            </a:r>
          </a:p>
          <a:p>
            <a:pPr marL="1339850" indent="-1339850"/>
            <a:r>
              <a:rPr lang="fr-CA" sz="2000" dirty="0"/>
              <a:t>	</a:t>
            </a:r>
            <a:r>
              <a:rPr lang="fr-CA" sz="2000" dirty="0" err="1"/>
              <a:t>ReplayNote</a:t>
            </a:r>
            <a:r>
              <a:rPr lang="fr-CA" sz="2000" dirty="0"/>
              <a:t>, </a:t>
            </a:r>
          </a:p>
          <a:p>
            <a:pPr marL="1339850" indent="-1339850"/>
            <a:r>
              <a:rPr lang="fr-CA" sz="2000" dirty="0"/>
              <a:t>	</a:t>
            </a:r>
            <a:r>
              <a:rPr lang="fr-CA" sz="2000" dirty="0" err="1"/>
              <a:t>ScreenChomp</a:t>
            </a:r>
            <a:r>
              <a:rPr lang="fr-CA" sz="2000" dirty="0"/>
              <a:t>, </a:t>
            </a:r>
          </a:p>
          <a:p>
            <a:pPr marL="1339850" indent="-1339850"/>
            <a:r>
              <a:rPr lang="fr-CA" sz="2000" dirty="0"/>
              <a:t>	</a:t>
            </a:r>
            <a:r>
              <a:rPr lang="fr-CA" sz="2000" dirty="0" err="1"/>
              <a:t>Doceri</a:t>
            </a:r>
            <a:r>
              <a:rPr lang="fr-CA" sz="2000" dirty="0"/>
              <a:t>,</a:t>
            </a:r>
          </a:p>
          <a:p>
            <a:pPr marL="1339850" indent="-1339850"/>
            <a:r>
              <a:rPr lang="fr-CA" sz="2000" dirty="0"/>
              <a:t>	</a:t>
            </a:r>
            <a:r>
              <a:rPr lang="fr-CA" sz="2000" dirty="0" err="1"/>
              <a:t>Collaaj</a:t>
            </a:r>
            <a:r>
              <a:rPr lang="fr-CA" sz="2000" dirty="0"/>
              <a:t>	</a:t>
            </a:r>
            <a:endParaRPr lang="fr-CA" sz="2000" dirty="0" smtClean="0"/>
          </a:p>
          <a:p>
            <a:pPr marL="1339850" indent="-1339850"/>
            <a:r>
              <a:rPr lang="fr-CA" sz="2000" dirty="0"/>
              <a:t>	</a:t>
            </a:r>
            <a:r>
              <a:rPr lang="fr-CA" sz="2000" dirty="0" err="1" smtClean="0"/>
              <a:t>TouchCast</a:t>
            </a:r>
            <a:endParaRPr lang="fr-CA" sz="2000" dirty="0"/>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0726" y="1197962"/>
            <a:ext cx="3347864" cy="2231038"/>
          </a:xfrm>
          <a:prstGeom prst="rect">
            <a:avLst/>
          </a:prstGeom>
        </p:spPr>
      </p:pic>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58" t="10612" r="9801" b="6169"/>
          <a:stretch/>
        </p:blipFill>
        <p:spPr bwMode="auto">
          <a:xfrm>
            <a:off x="932732" y="4272455"/>
            <a:ext cx="3279228" cy="2096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iPad Screensho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3961" y="4078629"/>
            <a:ext cx="3312616" cy="248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284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804" y="908720"/>
            <a:ext cx="8100392" cy="5400261"/>
          </a:xfrm>
          <a:prstGeom prst="rect">
            <a:avLst/>
          </a:prstGeom>
        </p:spPr>
      </p:pic>
      <p:sp>
        <p:nvSpPr>
          <p:cNvPr id="5" name="Rectangle 4"/>
          <p:cNvSpPr/>
          <p:nvPr/>
        </p:nvSpPr>
        <p:spPr>
          <a:xfrm>
            <a:off x="323528" y="116632"/>
            <a:ext cx="6583725" cy="523220"/>
          </a:xfrm>
          <a:prstGeom prst="rect">
            <a:avLst/>
          </a:prstGeom>
        </p:spPr>
        <p:txBody>
          <a:bodyPr wrap="none">
            <a:spAutoFit/>
          </a:bodyPr>
          <a:lstStyle/>
          <a:p>
            <a:r>
              <a:rPr lang="fr-CA" sz="2800" dirty="0" smtClean="0"/>
              <a:t>Salles de montage – un lieu calme et adapté</a:t>
            </a:r>
          </a:p>
        </p:txBody>
      </p:sp>
    </p:spTree>
    <p:extLst>
      <p:ext uri="{BB962C8B-B14F-4D97-AF65-F5344CB8AC3E}">
        <p14:creationId xmlns:p14="http://schemas.microsoft.com/office/powerpoint/2010/main" val="25994022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5365" y="44624"/>
            <a:ext cx="5542799" cy="523220"/>
          </a:xfrm>
          <a:prstGeom prst="rect">
            <a:avLst/>
          </a:prstGeom>
        </p:spPr>
        <p:txBody>
          <a:bodyPr wrap="none">
            <a:spAutoFit/>
          </a:bodyPr>
          <a:lstStyle/>
          <a:p>
            <a:r>
              <a:rPr lang="fr-CA" sz="2800" dirty="0" smtClean="0"/>
              <a:t>Diffusion </a:t>
            </a:r>
            <a:r>
              <a:rPr lang="fr-CA" sz="2800" dirty="0"/>
              <a:t>des </a:t>
            </a:r>
            <a:r>
              <a:rPr lang="fr-CA" sz="2800" dirty="0" smtClean="0"/>
              <a:t>ressources numériques</a:t>
            </a:r>
            <a:endParaRPr lang="fr-CA" sz="2800" dirty="0"/>
          </a:p>
        </p:txBody>
      </p:sp>
      <p:sp>
        <p:nvSpPr>
          <p:cNvPr id="6" name="Rectangle 5"/>
          <p:cNvSpPr/>
          <p:nvPr/>
        </p:nvSpPr>
        <p:spPr>
          <a:xfrm>
            <a:off x="323528" y="617538"/>
            <a:ext cx="7402067" cy="738664"/>
          </a:xfrm>
          <a:prstGeom prst="rect">
            <a:avLst/>
          </a:prstGeom>
        </p:spPr>
        <p:txBody>
          <a:bodyPr wrap="square">
            <a:spAutoFit/>
          </a:bodyPr>
          <a:lstStyle/>
          <a:p>
            <a:r>
              <a:rPr lang="fr-CA" sz="2400" u="sng" dirty="0" smtClean="0"/>
              <a:t>Solution 1 : Environnement numérique de </a:t>
            </a:r>
            <a:r>
              <a:rPr lang="fr-CA" sz="2400" u="sng" dirty="0"/>
              <a:t>travail (ENT</a:t>
            </a:r>
            <a:r>
              <a:rPr lang="fr-CA" sz="2400" u="sng" dirty="0" smtClean="0"/>
              <a:t>) </a:t>
            </a:r>
          </a:p>
          <a:p>
            <a:pPr marL="1435100" indent="-1435100"/>
            <a:r>
              <a:rPr lang="fr-CA" dirty="0"/>
              <a:t>	Combiner </a:t>
            </a:r>
            <a:r>
              <a:rPr lang="fr-CA" i="1" dirty="0"/>
              <a:t>Organisation</a:t>
            </a:r>
            <a:r>
              <a:rPr lang="fr-CA" dirty="0"/>
              <a:t> </a:t>
            </a:r>
            <a:r>
              <a:rPr lang="fr-CA" dirty="0" smtClean="0"/>
              <a:t>et </a:t>
            </a:r>
            <a:r>
              <a:rPr lang="fr-CA" i="1" dirty="0" smtClean="0"/>
              <a:t>Hébergement</a:t>
            </a:r>
            <a:r>
              <a:rPr lang="fr-CA" dirty="0" smtClean="0"/>
              <a:t> </a:t>
            </a:r>
            <a:endParaRPr lang="fr-CA" dirty="0"/>
          </a:p>
        </p:txBody>
      </p:sp>
      <p:pic>
        <p:nvPicPr>
          <p:cNvPr id="7" name="Image 6" descr="Capture d’écra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7088" y="2071661"/>
            <a:ext cx="3281256" cy="900737"/>
          </a:xfrm>
          <a:prstGeom prst="rect">
            <a:avLst/>
          </a:prstGeom>
        </p:spPr>
      </p:pic>
      <p:pic>
        <p:nvPicPr>
          <p:cNvPr id="9" name="Image 8" descr="Capture d’écr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378" y="3896091"/>
            <a:ext cx="1962434" cy="1621141"/>
          </a:xfrm>
          <a:prstGeom prst="rect">
            <a:avLst/>
          </a:prstGeom>
        </p:spPr>
      </p:pic>
      <p:pic>
        <p:nvPicPr>
          <p:cNvPr id="11" name="Image 10"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75" y="4363119"/>
            <a:ext cx="3244370" cy="1154113"/>
          </a:xfrm>
          <a:prstGeom prst="rect">
            <a:avLst/>
          </a:prstGeom>
        </p:spPr>
      </p:pic>
      <p:sp>
        <p:nvSpPr>
          <p:cNvPr id="14" name="AutoShape 2"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AutoShape 4"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3078" name="Picture 6" descr="http://2.bp.blogspot.com/_qu8Zi70PmLw/TNGJd3Fz96I/AAAAAAAAAIk/XnrSxycikR8/s1600/Sophia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00" t="18628" r="18414" b="23906"/>
          <a:stretch/>
        </p:blipFill>
        <p:spPr bwMode="auto">
          <a:xfrm>
            <a:off x="4038926" y="3682887"/>
            <a:ext cx="2294454" cy="199517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 name="AutoShape 4"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5" name="ZoneTexte 24"/>
          <p:cNvSpPr txBox="1"/>
          <p:nvPr/>
        </p:nvSpPr>
        <p:spPr>
          <a:xfrm>
            <a:off x="2785145" y="6257374"/>
            <a:ext cx="4457410" cy="369332"/>
          </a:xfrm>
          <a:prstGeom prst="rect">
            <a:avLst/>
          </a:prstGeom>
          <a:noFill/>
        </p:spPr>
        <p:txBody>
          <a:bodyPr wrap="square" rtlCol="0">
            <a:spAutoFit/>
          </a:bodyPr>
          <a:lstStyle/>
          <a:p>
            <a:r>
              <a:rPr lang="fr-CA" dirty="0" smtClean="0"/>
              <a:t>- Ressources privées   - Statistiques détaillées</a:t>
            </a:r>
          </a:p>
        </p:txBody>
      </p:sp>
      <p:pic>
        <p:nvPicPr>
          <p:cNvPr id="4098" name="Picture 2" descr="Léa, l'environnement Professeurs-Étudiants"/>
          <p:cNvPicPr>
            <a:picLocks noChangeAspect="1" noChangeArrowheads="1"/>
          </p:cNvPicPr>
          <p:nvPr/>
        </p:nvPicPr>
        <p:blipFill rotWithShape="1">
          <a:blip r:embed="rId6">
            <a:extLst>
              <a:ext uri="{28A0092B-C50C-407E-A947-70E740481C1C}">
                <a14:useLocalDpi xmlns:a14="http://schemas.microsoft.com/office/drawing/2010/main" val="0"/>
              </a:ext>
            </a:extLst>
          </a:blip>
          <a:srcRect r="18893"/>
          <a:stretch/>
        </p:blipFill>
        <p:spPr bwMode="auto">
          <a:xfrm>
            <a:off x="1187624" y="2572348"/>
            <a:ext cx="2219325" cy="8001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tour à votre page d'accueil Omnivo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624" y="1772248"/>
            <a:ext cx="2219325"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894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5365" y="44624"/>
            <a:ext cx="5542799" cy="523220"/>
          </a:xfrm>
          <a:prstGeom prst="rect">
            <a:avLst/>
          </a:prstGeom>
        </p:spPr>
        <p:txBody>
          <a:bodyPr wrap="none">
            <a:spAutoFit/>
          </a:bodyPr>
          <a:lstStyle/>
          <a:p>
            <a:r>
              <a:rPr lang="fr-CA" sz="2800" dirty="0"/>
              <a:t>Diffusion des ressources numériques</a:t>
            </a:r>
          </a:p>
        </p:txBody>
      </p:sp>
      <p:sp>
        <p:nvSpPr>
          <p:cNvPr id="14" name="AutoShape 2"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5" name="AutoShape 4" descr="data:image/jpeg;base64,/9j/4AAQSkZJRgABAQAAAQABAAD/2wCEAAkGBhASDxUUEhQWFRQUFBYVFRcXFhAWFRQUFRgXFRUVGBQXHCYfFxokGRQXIzAgIycqLCwsFh4xNTwsNSYrLyoBCQoKDgwOGg8PGCkkHiQsLSk1NTUpLCotLi8pKiwpLDUqKSotKS0sKSkpLCkpLCkpLCwsNCksKS8pLCkpKSkpKf/AABEIAGwAxgMBIgACEQEDEQH/xAAcAAABBQEBAQAAAAAAAAAAAAAAAQMFBgcCBAj/xABHEAACAQIEAgcFBQIJDQAAAAABAgMAEQQFEiEGMQcTQVFSYZEicYGh0RQyQrHwIzMVVGJ0gpKT0uEWFyQlJjRDU3JzorLB/8QAGgEBAAIDAQAAAAAAAAAAAAAAAAEEAgMFBv/EACQRAQACAgEEAQUBAAAAAAAAAAABAgMRBBITIUExBSJRYXGh/9oADAMBAAIRAxEAPwDLaKKKAoooJ2oC9FaJw3wvFFCGkUPLIl3JF7Bh9xe4W9TVWk4akfMPssO5ZvZJ5LHbUXbyA9dhVDFzsd72r+Pf8Xs3CvipW0+0JRW45Z0cZdFGFaEStb2nk1FmPaedl37ByqndIXAuGwsQnhcpdwvVMS2onwHmLDvuPdVbB9YwZsvarv8AX7aJwWiu2f0opKK7DQU0lFFAppKKKAooooCiiigKBRRQFFFFAUUUUBRRRQFcs+9gLn4fma6r2ZLlLTg2YKFA3IJuzb29PzFY2tFY3Ldhw3zWilI3Lwlm8J9V+tBLeE+q/WvVjcG8TaXFj2W5EeXlTCG9wLn3Am3oDUdXtjOO9bTWYncL9lnF0IwatKbOgClBYsxAAUr2G+1eDAw5oMQcXEgjdvwsyAlPAUPZy7jt2VD8JS4dcUGnNtI/Z3+6r95PZty860wG4uN777Hn8e2vO8ma8W8xSu+r8/H8d/BSeXjiMtta9I//ADtNGCuIwciyjmA6af8Ay3A9aoXE/FOIx0uuRbKuyIGXSoPPt3J7T7qk+Ns7ikKxIFbQSS47D4FPd31VR61e4HExUrGWuPpmXI5f23mkW3Dm7eH5r9aTWfD81+tdUV1dqbnW3hPqv1pdTeE+q/WuqL02OdTeE+qfWk1nw/NPrXYNBpsc6j4fmn1pC58J9V+td3opsca28J9V+tLqbwn1T60t6UU2OdbeH5p9aQu3hPqv1ru9LqpsN628J9V+tGtvCfVfrXd6QE02E1N4T6r9aTW3hPqv1py/fSXpscam8J9V+tLXQNJU7AWFT3B2MUIYybMSGHn7IB+O1ergWMdZKe0KgHuJcnb3qKms64eimRiFAktcMAASewN4vjU3w9yj0P07jXxxHJpO/nwgeJY+slhiXZmJ38INt/kfSpvC4VI0CoLAcvPzPeaoeEkneUGPW0gH4dTEDkL/AONSuI4gxcR0SKA1gfaXex5cjY1Tvht0xELXG+pYYyXz5KTG/evw9nFkqBVWw1sb3sNWkefO1zVdXFOF0h2C9oudPpeuMTiWkYs5ux7f1yqw9G+SxYvM4o5hqjVZJWT/AJnVrcIfIm1++1u2ttKREalwuby+/mm9fEI7LOHMZiV1YfDTSr4kjcp8HNlPrTeaZPiMMwXEQvExFwHXSSO8dhp7NuLcZiXLSzOB+GMMyRxr2IkQICgcvhXGb8Qy4mOBZWZmgjeMMzFiys7OLk77Ahb3P3RW1RR2qpnLeD8wxCB4MJNIh3DBNKsD2qzkah5i9WPg/JMPhcvbNsYgl9rRg4W+48lyOscfiFwbDuUntFqtnnFeMxchfETO5O4XUQi+SoPZHp2UBm3DeMw2+Iw8sQPIup037tYut/K9RqqSbAEk2AABJJOwsBub3qwcM8e4rCMFLGbDnaSCW7xOnaArXCnut8bipDpF4Thw/U4rCX+x4tdcY59WxFzHfusbj3EdgJCurkWLY2GGxBPcIMQT6aKTF5NiYl1SwTRr3vDMi/1mUCtDy3iPErwpIyyurJiupVgza1jJR9Ia9x94jnsNqpeTcfZhhpA64iRwD7UcjvJG69qlXJ58rixoIeGF3OlFZ2N/ZRWc7czpUE16Dk+Kt+4nFhc/sZ7AeZ07CrX0pZPBBNhsVhR1SYyHrwi7CN10Elbfdv1i7C1iDyBqS6UM9mkyzKgztabDmWTc+2yrEAW8X3id++mhm169pyfFfxef+wn/ALtR+qtP6Pc8xCZHmgWRh1KKYtzeMyK4bR4fug7du9Bnn8Gz6ygilLgAsvVS61BtYsum4G45jtFdSZViFUs0EwAFyTDMoA7yxWwHvryxY543EkbsrqdSsCQwINwdXP41pHTjmcrT4VCx0HCpLpudPWOWBa3K9lAv2dlNDNwaFuTYAkkgAAEkk7AADnvTWqrV0eQRDFNi5wTBgE+0P/Kkvow6DzMhBH/QKgVpwQbEWIJBB2II5gjsNJqq29K2TrBmTSR/ucUoxEZHIh/v2/pXNu5hVO1VI7JornVRQSmT5q2Hl1gXBFmHK67Hn37D0q0xcb4Vk1XZW0k6Sp3NtgGFxVIqPRth7h+VbIvML3H5+XBXpr8NH4OEaYIMSq6mYsxIAuDYXJ8gKqnFGYpLimZDdQFUHvsLE+65pjIMq6+Qg3CKLtbYm/JQfP8A+VI8UZMkaK8YCgHSwHyP51nO5q6GTu5+H1RWIrH+q/qqR4ez+XB4qPERW1Rm9jfSykWZWt2EE1E3p/DYV3WRlFxEnWP/ACU1Kl/Vh61ocFqc2V5NnLF8NL9ixr7tFJbqpHPMjsJJ3uhv3qaz/ibhnFYCYw4hNLW1KRujr4kbtHzHd3w2v9e6tH4vzF5uHMufEEtOZpRGzffaBdY1E9osI9+32ake/pRGjJsojT931Qb+kIo/771luqtQy0/wxkIwiG+Ny8640v7UsIuPZvzOlre9R3isscEEgixBsQbggjmCDuPj3egd6q1HF+3wbEW/BiWCG/YJpFsPKxIt5VmmV5dLiJkhgQvJIdKqOZPee4DmSdgK0DpOzKLDYPC5RC4f7MA+IYWsZd/Z9+pmY911HfYOsqw7ScKSoguzZgABdVudMR5sQBy76reC4ExDG+KaPCQ/jkmkiBC/i0RKxd2tewAqewY/2Qm88wH5Rj8xWc6qC2dIHFiYzERrACuGw0SwwA7MVW13I7C1h8FFW/iqHLjlmU/bJcRGRgz1fUpE4ItFq1a+W+m1vOsj1fr9fGtE6S4iMtyYkW/0Nh8SsJoIz7JkH8Zx/wDYYarZkEWAXJM2+xyTyfso+s65I0sfb06dHP8AFe/lWR6q0XgAf6izn/txfk/1oM9c1o3TZ/vWE/mMX/s9Zqx2NaT03i2Kwn8xi+TPtQZ2TV2x+VTwZPh4Y4pWkxrfa5tEcjWjF0w0ZKgjlqe3e3uqucIZAcdjocOPuu95D4Yl9qRv6o27yRU9xD0m5gcXN9nxMkUAcrFGhUKsaewlhbtCg/Ggm8dgZcZw2rSRus+WPp9tHQvhWtY2YC4UW+ER76zO9aN0d9ImKlx6YfHTvNBiVaBlksQGkFkPLtay+5yeyqTxPkb4LGzYd/8AhuQp8SHeNvipBpIj70U3qpage6otG2HuFSdeLLERpED/AHTsd7b9lz76zivVOk1jc6SnC+aLDMQ5sjixPcRuD+frT/E+fLLaOPdQblvE3Zby/Ove2UwkW0KPhY+vOqrmOFMUhXsG4PeKs5cV8VdTPh1L5s2Hj9nf2mtVTXC/FL4GR3WOKVZYmhkSUMUaNiCR7JG+wrRMp6MMFPl0JYFZniDmVSSdT+0LqdiN7W7hVHyjo8xWJxk+FRo1kw99ZcsAw1BRpsCTfUDvyqvNJhxq5Kzs8/GWCBDRZVhFcG93bESpfv6suAfcbioXPeI8RjJesxD6mACqAAqRqOSIg2VR5CnOJuEsVgJFTEKBrBKMrBkcDnZu8XGx33qGvWDYlshTG9b1uDWXrIt9UQYlPeR37+yee9WPF8fxzsf4Qy6CeYey0g63DTEjxlNi3vFHCXSOuDw3U/Z9RBZgyuF1E9rgg72sLjsAFtqTG5CcZl82ZSS/tdbEpYaAisECd4PaPK3vqp3r1vMXrqvxH7Y78m26SniRky/DQYEOCGeMM85Xu659xy7BtVRMt21N7Vzc3Juxvc3bnv386ZvRqq2yXNOk6cYL7GMPhfs1rdXok3udWotrvq1b3veqjJICSQAATyF7Dy339TTV6L1A9OExCo4ZkWQD8La9J94Ugn3Xq0cQ9JeIxsKwzwYcpH+70pIpjsLeyQwsLbWqnXovQOaqt+TdJs+FwrYaHD4YQvqEitG7GXUNLayX3uu3wqmXovUiTwmbJHP1ogia1isbdY0SkdunVc772JIqa4q6RZ8wUDEwwFkBCOqurpq52IbccjYi1xVSvRegtPC/HsuX3OHgw4dl0vI6SPIyk3tcvYDlsAOQqEzHMFlfUsMcPO4j1hSSb3szG3O23dXhvRqqBJZNm/2eUSiKORlKsnWayFZTqDAKwvuBzvUxxTx9LmG+Ihw/WABVlRHWRQGBtfXYjmLG/M2qq3ovQd6qK4vRQStQy8vSpmowRDz9ayEjg87xBKxrZmYhV2BYkkBR77mtAh6HZJY9WIxJExHJUDInkTcavhb41l4jHn6mrzlvS1jYoerZY5WAssj69Xlqsfat3m3net8ZOrxeWOW+W0RESnMs42lysjBZhGSIwBFLHvqj3CmxtqHZtuLWIrycJYrMxmEuYxYOWWDEFwwGlS0TMCpS59ojSvIWNjVQizJcXmEcuPkYo0i9a1mNowfuqg5L2WHYSa+gP8tcsSDWMVB1arsFdb6RyCxfe5chbu5VjE9Xy09PT68yy7pT40gx8cOHjimSdJrlZYwrAMpXTa9ySSvpVJxfCWJjhaV9ICgEjUC25A/MipjNeLUxObnFyAiO9kG5KxqulNu/t95peJOKY5YjFECQ1tTHbYdnnc99V72tNvDVe2Wt60pHj2kp8RhsPgCoKjVDawI1OzpzI5ncmqAmOkEbRh2CMQWW50kjkSvKjqx+iaOqX9E0ikQ24cHa353vyZvQDT3VDz9TR1Q7vmazWDN6L091Q7vmaOqHd8zUBm9F6e6od3zNHVL+iaBm9F6e6od3zNHVL5+poGb0Xp7ql/RNHVDuPqaBm9F6e6odx9TR1S/omgZvRenuqHd8zR1Q7vmaBm9FPdUvcfU0UEnUdUjUdUgooooCiiigKKKKAooooCiiigKKKKAooooCiiigKKKKAooooCiiigKKKK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20" name="Rectangle 19"/>
          <p:cNvSpPr/>
          <p:nvPr/>
        </p:nvSpPr>
        <p:spPr>
          <a:xfrm>
            <a:off x="4644008" y="1304004"/>
            <a:ext cx="2182477" cy="369332"/>
          </a:xfrm>
          <a:prstGeom prst="rect">
            <a:avLst/>
          </a:prstGeom>
        </p:spPr>
        <p:txBody>
          <a:bodyPr wrap="square">
            <a:spAutoFit/>
          </a:bodyPr>
          <a:lstStyle/>
          <a:p>
            <a:r>
              <a:rPr lang="fr-CA" dirty="0" smtClean="0"/>
              <a:t>Hébergement</a:t>
            </a:r>
            <a:endParaRPr lang="fr-CA" dirty="0"/>
          </a:p>
        </p:txBody>
      </p:sp>
      <p:sp>
        <p:nvSpPr>
          <p:cNvPr id="21" name="Rectangle 20"/>
          <p:cNvSpPr/>
          <p:nvPr/>
        </p:nvSpPr>
        <p:spPr>
          <a:xfrm>
            <a:off x="1326268" y="1304004"/>
            <a:ext cx="1908236" cy="369332"/>
          </a:xfrm>
          <a:prstGeom prst="rect">
            <a:avLst/>
          </a:prstGeom>
        </p:spPr>
        <p:txBody>
          <a:bodyPr wrap="square">
            <a:spAutoFit/>
          </a:bodyPr>
          <a:lstStyle/>
          <a:p>
            <a:r>
              <a:rPr lang="fr-CA" dirty="0" smtClean="0"/>
              <a:t>Organisation</a:t>
            </a:r>
            <a:endParaRPr lang="fr-CA" dirty="0"/>
          </a:p>
        </p:txBody>
      </p:sp>
      <p:pic>
        <p:nvPicPr>
          <p:cNvPr id="3082" name="Picture 10" descr="http://media.idownloadblog.com/wp-content/uploads/2012/12/YouTube-for-iOS-app-icon-full-siz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4701" y="2959894"/>
            <a:ext cx="1239390" cy="1239390"/>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p:cNvSpPr txBox="1"/>
          <p:nvPr/>
        </p:nvSpPr>
        <p:spPr>
          <a:xfrm>
            <a:off x="7088187" y="1859185"/>
            <a:ext cx="2740397" cy="1754326"/>
          </a:xfrm>
          <a:prstGeom prst="rect">
            <a:avLst/>
          </a:prstGeom>
          <a:noFill/>
        </p:spPr>
        <p:txBody>
          <a:bodyPr wrap="square" rtlCol="0">
            <a:spAutoFit/>
          </a:bodyPr>
          <a:lstStyle/>
          <a:p>
            <a:r>
              <a:rPr lang="fr-CA" dirty="0" smtClean="0"/>
              <a:t>-    Privées</a:t>
            </a:r>
          </a:p>
          <a:p>
            <a:pPr marL="285750" indent="-285750">
              <a:buFontTx/>
              <a:buChar char="-"/>
            </a:pPr>
            <a:r>
              <a:rPr lang="fr-CA" dirty="0" smtClean="0"/>
              <a:t>Non-répertoriées</a:t>
            </a:r>
          </a:p>
          <a:p>
            <a:pPr marL="285750" indent="-285750">
              <a:buFontTx/>
              <a:buChar char="-"/>
            </a:pPr>
            <a:r>
              <a:rPr lang="fr-CA" dirty="0" smtClean="0"/>
              <a:t>Publiques</a:t>
            </a:r>
          </a:p>
          <a:p>
            <a:pPr algn="ctr"/>
            <a:endParaRPr lang="fr-CA" dirty="0" smtClean="0"/>
          </a:p>
          <a:p>
            <a:r>
              <a:rPr lang="fr-CA" dirty="0" smtClean="0"/>
              <a:t>Statistiques </a:t>
            </a:r>
          </a:p>
          <a:p>
            <a:r>
              <a:rPr lang="fr-CA" dirty="0" smtClean="0"/>
              <a:t> peu détaillées</a:t>
            </a:r>
          </a:p>
        </p:txBody>
      </p:sp>
      <p:pic>
        <p:nvPicPr>
          <p:cNvPr id="3084" name="Picture 12" descr="http://vimeo.com/assets/downloads/logos/vimeo_logo_white_on_blu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9855" y="1906262"/>
            <a:ext cx="1529082" cy="917449"/>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p:cNvSpPr txBox="1"/>
          <p:nvPr/>
        </p:nvSpPr>
        <p:spPr>
          <a:xfrm>
            <a:off x="3976722" y="2597849"/>
            <a:ext cx="432072" cy="830997"/>
          </a:xfrm>
          <a:prstGeom prst="rect">
            <a:avLst/>
          </a:prstGeom>
          <a:noFill/>
        </p:spPr>
        <p:txBody>
          <a:bodyPr wrap="square" rtlCol="0">
            <a:spAutoFit/>
          </a:bodyPr>
          <a:lstStyle/>
          <a:p>
            <a:r>
              <a:rPr lang="fr-CA" sz="4800" b="1" dirty="0" smtClean="0"/>
              <a:t>+</a:t>
            </a:r>
            <a:endParaRPr lang="fr-CA" sz="4800" b="1" dirty="0"/>
          </a:p>
        </p:txBody>
      </p:sp>
      <p:pic>
        <p:nvPicPr>
          <p:cNvPr id="3086" name="Picture 14" descr="http://3.bp.blogspot.com/-P6zI90iUnBo/Tw8YygYzkMI/AAAAAAAAAL0/AZKaDPWGiIU/s320/blogger-them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72" t="27713" r="3659" b="30344"/>
          <a:stretch/>
        </p:blipFill>
        <p:spPr bwMode="auto">
          <a:xfrm>
            <a:off x="1262881" y="2803130"/>
            <a:ext cx="1926973" cy="658377"/>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fontslogo.com/wp-content/uploads/2013/02/wordpress-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89" t="12008" r="2889" b="16053"/>
          <a:stretch/>
        </p:blipFill>
        <p:spPr bwMode="auto">
          <a:xfrm>
            <a:off x="675446" y="1906262"/>
            <a:ext cx="3101843" cy="788276"/>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www.weebly.com/weebly/mobile/images/weebly_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575" y="3616846"/>
            <a:ext cx="3498082" cy="97946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3" name="AutoShape 4" descr="data:image/jpeg;base64,/9j/4AAQSkZJRgABAQAAAQABAAD/2wCEAAkGBxEQEREQEBAQDxAQEBASEBAQDxAPEBAQFBIWFhUVExQYHCggGBolGxMUITEhJSkrLi4uFx8zODMsNygtLisBCgoKDAwOFw8QFCwcHCQtLywsNystLSwsLCwxNDcsLCw3MywsLCw3NCw0LCwsLDgsKzQsLCwsLCwsMywsLCwsLP/AABEIAMIBAwMBIgACEQEDEQH/xAAcAAEAAgMBAQEAAAAAAAAAAAAABQcBBAYDAgj/xAA2EAACAQMBBQYDBwUBAQAAAAAAAQIDBBEFBhITITEHIkFRYXEjMoEUM0JzkaGxJDRScsFiQ//EABkBAQEBAQEBAAAAAAAAAAAAAAABAwIFBP/EACQRAQACAQMBCQAAAAAAAAAAAAABAgMEESESBRMiQVFhgZGx/9oADAMBAAIRAxEAPwC8QAAAAAAAAAAAAAAAAAAAAAAAAAAAAAAAAAAAAAAAAAAAAAAAAAAAAAAAAAAAAAAAAAAAAAAAAAAAAAAAAAAAAAAAAAAAAAAAAAAAAAAAAAAAAAAAAAAAAAAAAAAAAAAAAAAAAAAAAAAAAAEJtXrMrOjxYw33lLGcdTjqHaTUz36Md3x3Zc/4AswEToOvUbyG9TfNfNF9USwAA+ZySWW8ID6BFVtorWD3ZV4Jrqsm1Z6lRrc6dSM/ZgbYAAAxKWFl9EcZrW39KjN06cHVceTa5JMDtAV/pO31StXhS4KSnLGVLmv2Ot1TWI0cRw51H0guvu/JEtaKxMzO0EcpMHLPaCuu9KFNQXVJtyxnzwfe1m0dSzhTnCnvqfVt4UTLBqMWeJtjt1RHHDq1bU4tGzpgVzS7S/8AKh+jR0+z+1dC77sXuT/wl1NnKfAAAA0NX1alaw36skl4Lxb9AN8Fc3naS8vhUcrwcnjJs7Pbb1rmvGk6KxLOWn8qwB3oAAAAAAAAAAAACG2us+NaVY+O62vdFIH6Fqw3ouL8U0URrdrwrirT/wAZvHs+YEjsPqDo3dPniNR7svr0LoTPz5bVXCcJrrGUZfoy+tLuFVo05r8UIv8AYDaKz7RNopOp9mpScYx+8afV+RYl/X4dOc3+GLZQt7cOrUnUfNzk2B4s2LC9qUJqdOTjJeXR+jPGnTlLO6m8LLwm8I+QLx2Y1dXdCNT8WMSXk11JcrPssv8AFSpQb5SW9FevJMswCA22v+BaVJJ4lJbq+pSxYvare8qVFPq3J/QroDqOz2137l1GuVKDl9Tp6VR1HKrLrUk3z8IrlFfpz+p5dm2nf09Wp41MpP0REa1qELeXCl8WUFhU0+4vWfn7Hm9p6TLq8dcNLdMTPin2jy+/xtgyVx26pjf0TUlxXwod6TazjmorOW2/+HVarpcLig6M1nMcL0ZVui69WndUUmoQc0tyC3Y49S4ka6DQ00WLuqTvzv8ALnLlnLbqlQeq6fO3qypTXOL5PzXgzytLmVKcakHiUXlFpdoGz3Hp8amvi01nl+KPiip2j7Wa8tmtYjd0I1E+9jEl5MlimNjNddpXWX8Ko0pLwXky5KVRSSknlNZTAxcVlCLlJ4UVlspbazW5XdeUs/Di8QX/AE6rtH2hwvstKXN/eNeC8iugMxTbwubfJL1Lb2D2eVtS4k18Wok36LwRynZ9s9x6nHqL4dN93P4pFrJY5AZAAAAAAAAAAAAACpu0uy4dyqiXKpH90WycV2oWW/bxqpc6cufs+QFWFv8AZ1ecS0jHPOm939CoDvOyu8xUq0W/mSkgOn7QL7hWk0us+6vqU4d92qXuZ0qKfTMn+2DgQLA7NNMU4V6kknvLcWV6HEanb8KtUp/4za+hb2wtnwrOnyw5Lef1OA7RLLh3bklyqJP6rqVEfslecG7oy8HLdfsy708rJ+eqc3FqS6xaa+jLw0/UVKzjWz/8sv8AQiqv28veLeT8oYiv0OdSPa9rupUnN/ik3+5s6Da8W4ow65mm/ZMC3Nn7XgWMI9GqeX7tFNXs3KpOTeW5Ntl83EN2lJLwg1+xQlz88v8AZlRt6E/6mj+ZEveHReyKH0L+5o/mR/kviHReyIrMo5WH0ZUm32z/ANnqutBfCqPLx0jJluGlq+nQuaUqU1lSXL0YFCHZaJtxKhbujOLnKKxTln9MnM6tp87arKlNc4vk/NeDNMD1uriVScqk3mUm22bWiaZK6rRpRXV95+UfE0YxbeEst8ki3thdn1a0t+a+LUWX6LwQE9pljGhSjSgsKKSNsAAAAAAAAAAAAAAAEbtFaca2qw84PHuSRiccprzQH55lHDw+q5Exshe8G7pSzhN7r9meW01pwbqtDw3m17PmRkJYaa5YYEzthe8a7qyzlJqK+hG6dQ4lWnT/AMpxX0yeE5Zbb5t+J0nZ/ZcW8i8cqa3mVFu2dJQpwgukYpfscP2qWWadOsl8ssP2Z3xCbY2fGtKserUcr3XMiqSOzsNa3dKq0895S3F7M4w+lN7rjnk3nHgVHydh2Z2W/cuo1ypx/dnHlp9mFluW8qj61JPHtyIrr737uf8Aq/4KBufnl/sy/wC6WYSX/l/wUFexxUmvKb/kDY0P+5o/mR/kviHReyKH0P8AuKP5kf5L4h0XsgPo8rqvGnCU5PEYpts9St+0baHL+y0n+Y1/AHK7T6t9quJVFyj0j7LxIkEzpmzVe4ozrQXdjnGesseQETRquElJdYtNfQuzZbWY3dCM1jeSxKPkykZLDw+TXJonNkdcdpXTb+HNpTX/AEC6wedCqpxUovKkspnoAAAAAAAAAAAAAAAABVvahY7taFVLlOOH7o4ktrtKsuJa76XOnJP6FSgCyeyuwahUrNfM92PsiuaFFzlGEVlyaSXuXpoFgre3p00ukVn3AkTzr096MovxTR6AChNatHRr1ab/AAzePZvkaR3fafpW7UjcRXKXdl7+BwgGYxy0l4tL9S9dnbTg21KHTEFn3wU7szaca6ow8N9N+y5l5QjhJeSwB81/ll7MoPUfvan+8v5L8r/LL2f8FB6j97U/3kB7aH/cUfzI/wAl8Q6L2RROz9NyuaKXN8SJeNxcRpU3Obwoxy2wIfa/XY2lFtP4kk1BepTNerKcpTk8yk22/VkptPrMrutKbfcTxBenmRMIttJLLbwl6gSOz+lSuq0acU8ZzN+US7bGyhRpxpRSUYrGCB2H0BWtFSkvi1EnJ+XodOBVHaDs/wACpx6a+HUfex+GRxxfmq2MLilKlNZUlj2ZSGs6dK2qypSXR91+aA7js52iz/S1Zc1922+q8iwsn58tq8qc4zg8Si00/YujZTWo3dGMs99LE15MInAAFAAAAAAAAAAAAAGpqtoq1GpTf44tfsVLU2JvFJpU01l4e9yxnkW/d1dyDl5I5Sep1ct73iB5bI7FK3kq1dqVRfKl0idsQmlas5Pdn18GTYAAAamp6fC4pyp1FmMkVjq2wVxTm+DipBvlzw0i07q4VOLkzmbrV6kn3XuoCL2E2XrUKzrV4qOFiKzksA5/RL+cpbs3nyOgA+Kscxa80yoL/ZC7dae7TynNtPPLDLgm+TOSuNQq77xJ9QPjY3Y/7M+NWxKr4Lwij12/trmtSjToRzFvv4eHgk9I1Rz7k+vg/M9dcdRR3oNrHXARVdHY68k/userZ2Oy2w6oSVWu1Oa+WK6RZ6w1GqvxMl9M1hye7Pr5gTQwzKAV84ILabZmneR592ovln4k8aGpaiqSwucvICrbzYe8g3iKmvNPBK7F6Te21wm4ONOXKeX+5PVdUqy/Fj2NvRqlWc+cm4rqVHSgAigAAAAAAAAAAAACN1ufcx5nO8IndV5yS8jQ4QGnCGGmvA6uyq70E/QgOESmkvCaAkgD5m8JgQeu1d5qK6IieESVeO9Jv1PPhAeNj3ZxfqdXF5Rzapk/ayzFewHpU6P2ORr0u8/c66fRnPVqXefuBqWcMTj7nVygpRw/FEDb0u8vc6CIHLahY7kn5Poayp4OrvbdTj6+BBzoYeAJTSrrejh9USBz1s3CSaJ6nUTWQPi5qqEW2ctctzk5Ml9Rq7zwuiNHhAadO3cmkvE6ewtVTil4+J4abZ47z6+BJAAAAAAAAAAAAAAAMGJARtaGW2fHBN3hmYU+YGi6J7WscSNidPmYjADZPK4fdZ6I+KqyBG8IcE3OGeip8gI7hG9ZdMGOGelKOAPWXQi50ubJRmu6YGpSpc0SaNeNPmbIA07u3zzRuGGgInhHrBtLCNqVI+eGBp8I9KFtl+hs8M94RwBlLBkAAAAAAAAAAAAAAAAADGAkZAGGhgyABjBkAYwZAAxgYMgAYwZAGMGQAAAAxgYMgDGDIAAAAAAAAAAAAAAAAAAAAAAAAAAAAAAAAAAAAAAAAAAAAAAAAAAAAAAAAAH/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5126" name="Picture 6" descr="http://www.mylocalseoguy.com/wp-content/uploads/2013/02/ee6f99a2a1284d36f8b48d15e6732b0b.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24418" y="4402718"/>
            <a:ext cx="1774051" cy="133053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749187" y="819233"/>
            <a:ext cx="7402067" cy="461665"/>
          </a:xfrm>
          <a:prstGeom prst="rect">
            <a:avLst/>
          </a:prstGeom>
        </p:spPr>
        <p:txBody>
          <a:bodyPr wrap="square">
            <a:spAutoFit/>
          </a:bodyPr>
          <a:lstStyle/>
          <a:p>
            <a:r>
              <a:rPr lang="fr-CA" sz="2400" u="sng" dirty="0" smtClean="0"/>
              <a:t>Solution 2 : O</a:t>
            </a:r>
            <a:r>
              <a:rPr lang="fr-CA" sz="2400" u="sng" dirty="0"/>
              <a:t>rganisation </a:t>
            </a:r>
            <a:r>
              <a:rPr lang="fr-CA" sz="2400" u="sng" dirty="0" smtClean="0"/>
              <a:t>et Hébergement séparés</a:t>
            </a:r>
            <a:endParaRPr lang="fr-CA" sz="2400" u="sng" dirty="0"/>
          </a:p>
        </p:txBody>
      </p:sp>
    </p:spTree>
    <p:extLst>
      <p:ext uri="{BB962C8B-B14F-4D97-AF65-F5344CB8AC3E}">
        <p14:creationId xmlns:p14="http://schemas.microsoft.com/office/powerpoint/2010/main" val="35550376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2200" y="116632"/>
            <a:ext cx="8229600" cy="57606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CA" sz="2800" dirty="0"/>
          </a:p>
        </p:txBody>
      </p:sp>
      <p:sp>
        <p:nvSpPr>
          <p:cNvPr id="2" name="Rectangle 1"/>
          <p:cNvSpPr/>
          <p:nvPr/>
        </p:nvSpPr>
        <p:spPr>
          <a:xfrm>
            <a:off x="287518" y="2405787"/>
            <a:ext cx="2772314" cy="2877711"/>
          </a:xfrm>
          <a:prstGeom prst="rect">
            <a:avLst/>
          </a:prstGeom>
        </p:spPr>
        <p:txBody>
          <a:bodyPr wrap="square">
            <a:spAutoFit/>
          </a:bodyPr>
          <a:lstStyle/>
          <a:p>
            <a:r>
              <a:rPr lang="fr-CA" sz="2300" u="sng" dirty="0"/>
              <a:t>Prise de </a:t>
            </a:r>
            <a:r>
              <a:rPr lang="fr-CA" sz="2300" u="sng" dirty="0" smtClean="0"/>
              <a:t>notes</a:t>
            </a:r>
          </a:p>
          <a:p>
            <a:endParaRPr lang="fr-CA" sz="2300" u="sng" dirty="0"/>
          </a:p>
          <a:p>
            <a:pPr marL="265113" indent="-265113">
              <a:lnSpc>
                <a:spcPct val="150000"/>
              </a:lnSpc>
              <a:buFont typeface="Arial" panose="020B0604020202020204" pitchFamily="34" charset="0"/>
              <a:buChar char="•"/>
            </a:pPr>
            <a:r>
              <a:rPr lang="fr-CA" dirty="0"/>
              <a:t>Lecture du manuel</a:t>
            </a:r>
          </a:p>
          <a:p>
            <a:pPr marL="265113" indent="-265113">
              <a:lnSpc>
                <a:spcPct val="150000"/>
              </a:lnSpc>
              <a:buFont typeface="Arial" panose="020B0604020202020204" pitchFamily="34" charset="0"/>
              <a:buChar char="•"/>
            </a:pPr>
            <a:r>
              <a:rPr lang="fr-CA" dirty="0"/>
              <a:t>Visionnement de vidéos</a:t>
            </a:r>
          </a:p>
          <a:p>
            <a:pPr marL="265113" indent="-265113">
              <a:lnSpc>
                <a:spcPct val="150000"/>
              </a:lnSpc>
              <a:buFont typeface="Arial" panose="020B0604020202020204" pitchFamily="34" charset="0"/>
              <a:buChar char="•"/>
            </a:pPr>
            <a:r>
              <a:rPr lang="fr-CA" dirty="0"/>
              <a:t>Cahier de </a:t>
            </a:r>
            <a:r>
              <a:rPr lang="fr-CA" dirty="0" smtClean="0"/>
              <a:t>notes</a:t>
            </a:r>
          </a:p>
          <a:p>
            <a:pPr marL="265113" indent="-265113">
              <a:lnSpc>
                <a:spcPct val="150000"/>
              </a:lnSpc>
              <a:buFont typeface="Arial" panose="020B0604020202020204" pitchFamily="34" charset="0"/>
              <a:buChar char="•"/>
            </a:pPr>
            <a:r>
              <a:rPr lang="fr-CA" dirty="0"/>
              <a:t>Réseaux de concept</a:t>
            </a:r>
          </a:p>
          <a:p>
            <a:pPr marL="265113" indent="-265113">
              <a:lnSpc>
                <a:spcPct val="150000"/>
              </a:lnSpc>
              <a:buFont typeface="Arial" panose="020B0604020202020204" pitchFamily="34" charset="0"/>
              <a:buChar char="•"/>
            </a:pPr>
            <a:r>
              <a:rPr lang="fr-CA" dirty="0" smtClean="0"/>
              <a:t>Etc.</a:t>
            </a:r>
            <a:endParaRPr lang="fr-CA" dirty="0"/>
          </a:p>
        </p:txBody>
      </p:sp>
      <p:sp>
        <p:nvSpPr>
          <p:cNvPr id="3" name="Rectangle 2"/>
          <p:cNvSpPr/>
          <p:nvPr/>
        </p:nvSpPr>
        <p:spPr>
          <a:xfrm>
            <a:off x="3059832" y="2405787"/>
            <a:ext cx="2810876" cy="2800767"/>
          </a:xfrm>
          <a:prstGeom prst="rect">
            <a:avLst/>
          </a:prstGeom>
        </p:spPr>
        <p:txBody>
          <a:bodyPr wrap="square">
            <a:spAutoFit/>
          </a:bodyPr>
          <a:lstStyle/>
          <a:p>
            <a:pPr lvl="0"/>
            <a:r>
              <a:rPr lang="fr-CA" sz="2300" u="sng" dirty="0"/>
              <a:t>Évaluation </a:t>
            </a:r>
            <a:r>
              <a:rPr lang="fr-CA" sz="2300" u="sng" dirty="0" smtClean="0"/>
              <a:t>formative</a:t>
            </a:r>
          </a:p>
          <a:p>
            <a:pPr lvl="0"/>
            <a:endParaRPr lang="fr-CA" u="sng" dirty="0"/>
          </a:p>
          <a:p>
            <a:pPr marL="265113" lvl="1" indent="-265113">
              <a:lnSpc>
                <a:spcPct val="150000"/>
              </a:lnSpc>
              <a:buFont typeface="Arial" panose="020B0604020202020204" pitchFamily="34" charset="0"/>
              <a:buChar char="•"/>
            </a:pPr>
            <a:r>
              <a:rPr lang="fr-CA" dirty="0"/>
              <a:t>Formulaires Google</a:t>
            </a:r>
          </a:p>
          <a:p>
            <a:pPr marL="265113" lvl="1" indent="-265113">
              <a:lnSpc>
                <a:spcPct val="150000"/>
              </a:lnSpc>
              <a:buFont typeface="Arial" panose="020B0604020202020204" pitchFamily="34" charset="0"/>
              <a:buChar char="•"/>
            </a:pPr>
            <a:r>
              <a:rPr lang="fr-CA" dirty="0" err="1" smtClean="0"/>
              <a:t>Netquiz</a:t>
            </a:r>
            <a:r>
              <a:rPr lang="fr-CA" dirty="0" smtClean="0"/>
              <a:t> </a:t>
            </a:r>
            <a:r>
              <a:rPr lang="fr-CA" dirty="0"/>
              <a:t>Pro</a:t>
            </a:r>
          </a:p>
          <a:p>
            <a:pPr marL="265113" lvl="1" indent="-265113">
              <a:lnSpc>
                <a:spcPct val="150000"/>
              </a:lnSpc>
              <a:buFont typeface="Arial" panose="020B0604020202020204" pitchFamily="34" charset="0"/>
              <a:buChar char="•"/>
            </a:pPr>
            <a:r>
              <a:rPr lang="fr-CA" dirty="0" err="1"/>
              <a:t>Télévoteurs</a:t>
            </a:r>
            <a:endParaRPr lang="fr-CA" dirty="0"/>
          </a:p>
          <a:p>
            <a:pPr marL="265113" lvl="1" indent="-265113">
              <a:lnSpc>
                <a:spcPct val="150000"/>
              </a:lnSpc>
              <a:buFont typeface="Arial" panose="020B0604020202020204" pitchFamily="34" charset="0"/>
              <a:buChar char="•"/>
            </a:pPr>
            <a:r>
              <a:rPr lang="fr-CA" dirty="0"/>
              <a:t>Rétroaction </a:t>
            </a:r>
            <a:r>
              <a:rPr lang="fr-CA" dirty="0" smtClean="0"/>
              <a:t>instantanée</a:t>
            </a:r>
          </a:p>
          <a:p>
            <a:pPr marL="265113" lvl="1" indent="-265113">
              <a:lnSpc>
                <a:spcPct val="150000"/>
              </a:lnSpc>
              <a:buFont typeface="Arial" panose="020B0604020202020204" pitchFamily="34" charset="0"/>
              <a:buChar char="•"/>
            </a:pPr>
            <a:r>
              <a:rPr lang="fr-CA" dirty="0" smtClean="0"/>
              <a:t>Etc.</a:t>
            </a:r>
            <a:endParaRPr lang="fr-CA" dirty="0"/>
          </a:p>
        </p:txBody>
      </p:sp>
      <p:sp>
        <p:nvSpPr>
          <p:cNvPr id="4" name="Rectangle 3"/>
          <p:cNvSpPr/>
          <p:nvPr/>
        </p:nvSpPr>
        <p:spPr>
          <a:xfrm>
            <a:off x="5868144" y="2405787"/>
            <a:ext cx="3960440" cy="4124206"/>
          </a:xfrm>
          <a:prstGeom prst="rect">
            <a:avLst/>
          </a:prstGeom>
        </p:spPr>
        <p:txBody>
          <a:bodyPr wrap="square">
            <a:spAutoFit/>
          </a:bodyPr>
          <a:lstStyle/>
          <a:p>
            <a:pPr lvl="0"/>
            <a:r>
              <a:rPr lang="fr-CA" sz="2300" u="sng" dirty="0" smtClean="0"/>
              <a:t>Approfondissement</a:t>
            </a:r>
          </a:p>
          <a:p>
            <a:pPr lvl="0"/>
            <a:endParaRPr lang="fr-CA" sz="2300" u="sng" dirty="0"/>
          </a:p>
          <a:p>
            <a:pPr marL="265113" indent="-265113">
              <a:lnSpc>
                <a:spcPct val="150000"/>
              </a:lnSpc>
              <a:buFont typeface="Arial" panose="020B0604020202020204" pitchFamily="34" charset="0"/>
              <a:buChar char="•"/>
            </a:pPr>
            <a:r>
              <a:rPr lang="fr-CA" dirty="0"/>
              <a:t>Exercices individuels    </a:t>
            </a:r>
            <a:endParaRPr lang="fr-CA" dirty="0" smtClean="0"/>
          </a:p>
          <a:p>
            <a:pPr marL="265113" indent="-265113">
              <a:lnSpc>
                <a:spcPct val="150000"/>
              </a:lnSpc>
              <a:buFont typeface="Arial" panose="020B0604020202020204" pitchFamily="34" charset="0"/>
              <a:buChar char="•"/>
            </a:pPr>
            <a:r>
              <a:rPr lang="fr-CA" dirty="0" smtClean="0"/>
              <a:t>Exercices progressifs</a:t>
            </a:r>
          </a:p>
          <a:p>
            <a:pPr marL="265113" indent="-265113">
              <a:lnSpc>
                <a:spcPct val="150000"/>
              </a:lnSpc>
              <a:buFont typeface="Arial" panose="020B0604020202020204" pitchFamily="34" charset="0"/>
              <a:buChar char="•"/>
            </a:pPr>
            <a:r>
              <a:rPr lang="fr-CA" dirty="0" smtClean="0"/>
              <a:t>Activités </a:t>
            </a:r>
            <a:r>
              <a:rPr lang="fr-CA" i="1" dirty="0" smtClean="0"/>
              <a:t>Découverte</a:t>
            </a:r>
            <a:endParaRPr lang="fr-CA" dirty="0"/>
          </a:p>
          <a:p>
            <a:pPr marL="265113" indent="-265113">
              <a:lnSpc>
                <a:spcPct val="150000"/>
              </a:lnSpc>
              <a:buFont typeface="Arial" panose="020B0604020202020204" pitchFamily="34" charset="0"/>
              <a:buChar char="•"/>
            </a:pPr>
            <a:r>
              <a:rPr lang="fr-CA" dirty="0" smtClean="0"/>
              <a:t>Vidéos </a:t>
            </a:r>
            <a:r>
              <a:rPr lang="fr-CA" i="1" dirty="0" smtClean="0"/>
              <a:t>Orientation/Appli.</a:t>
            </a:r>
          </a:p>
          <a:p>
            <a:pPr marL="265113" indent="-265113">
              <a:lnSpc>
                <a:spcPct val="150000"/>
              </a:lnSpc>
              <a:buFont typeface="Arial" panose="020B0604020202020204" pitchFamily="34" charset="0"/>
              <a:buChar char="•"/>
            </a:pPr>
            <a:r>
              <a:rPr lang="fr-CA" dirty="0" smtClean="0"/>
              <a:t>Mise </a:t>
            </a:r>
            <a:r>
              <a:rPr lang="fr-CA" dirty="0"/>
              <a:t>en pratique au </a:t>
            </a:r>
            <a:r>
              <a:rPr lang="fr-CA" dirty="0" smtClean="0"/>
              <a:t>labo.</a:t>
            </a:r>
          </a:p>
          <a:p>
            <a:pPr marL="265113" indent="-265113">
              <a:lnSpc>
                <a:spcPct val="150000"/>
              </a:lnSpc>
              <a:buFont typeface="Arial" panose="020B0604020202020204" pitchFamily="34" charset="0"/>
              <a:buChar char="•"/>
            </a:pPr>
            <a:r>
              <a:rPr lang="fr-CA" dirty="0" smtClean="0"/>
              <a:t>Quiz </a:t>
            </a:r>
            <a:endParaRPr lang="fr-CA" dirty="0"/>
          </a:p>
          <a:p>
            <a:pPr marL="265113" indent="-265113">
              <a:lnSpc>
                <a:spcPct val="150000"/>
              </a:lnSpc>
              <a:buFont typeface="Arial" panose="020B0604020202020204" pitchFamily="34" charset="0"/>
              <a:buChar char="•"/>
            </a:pPr>
            <a:r>
              <a:rPr lang="fr-CA" dirty="0"/>
              <a:t>Création audio ou </a:t>
            </a:r>
            <a:r>
              <a:rPr lang="fr-CA" dirty="0" smtClean="0"/>
              <a:t>vidéo</a:t>
            </a:r>
          </a:p>
          <a:p>
            <a:pPr marL="265113" indent="-265113">
              <a:lnSpc>
                <a:spcPct val="150000"/>
              </a:lnSpc>
              <a:buFont typeface="Arial" panose="020B0604020202020204" pitchFamily="34" charset="0"/>
              <a:buChar char="•"/>
            </a:pPr>
            <a:r>
              <a:rPr lang="fr-CA" dirty="0" smtClean="0"/>
              <a:t>Etc.</a:t>
            </a:r>
            <a:endParaRPr lang="fr-CA" dirty="0"/>
          </a:p>
        </p:txBody>
      </p:sp>
      <p:sp>
        <p:nvSpPr>
          <p:cNvPr id="7" name="Rectangle 6"/>
          <p:cNvSpPr/>
          <p:nvPr/>
        </p:nvSpPr>
        <p:spPr>
          <a:xfrm>
            <a:off x="1475656" y="1052736"/>
            <a:ext cx="3295254" cy="492443"/>
          </a:xfrm>
          <a:prstGeom prst="rect">
            <a:avLst/>
          </a:prstGeom>
        </p:spPr>
        <p:txBody>
          <a:bodyPr wrap="square">
            <a:spAutoFit/>
          </a:bodyPr>
          <a:lstStyle/>
          <a:p>
            <a:r>
              <a:rPr lang="fr-CA" sz="2600" b="1" dirty="0" smtClean="0"/>
              <a:t>Avant la classe </a:t>
            </a:r>
          </a:p>
        </p:txBody>
      </p:sp>
      <p:sp>
        <p:nvSpPr>
          <p:cNvPr id="8" name="Rectangle 7"/>
          <p:cNvSpPr/>
          <p:nvPr/>
        </p:nvSpPr>
        <p:spPr>
          <a:xfrm>
            <a:off x="6012160" y="1052736"/>
            <a:ext cx="1872208" cy="492443"/>
          </a:xfrm>
          <a:prstGeom prst="rect">
            <a:avLst/>
          </a:prstGeom>
        </p:spPr>
        <p:txBody>
          <a:bodyPr wrap="square">
            <a:spAutoFit/>
          </a:bodyPr>
          <a:lstStyle/>
          <a:p>
            <a:r>
              <a:rPr lang="fr-CA" sz="2600" b="1" dirty="0" smtClean="0"/>
              <a:t>En classe</a:t>
            </a:r>
          </a:p>
        </p:txBody>
      </p:sp>
      <p:sp>
        <p:nvSpPr>
          <p:cNvPr id="9" name="Accolade ouvrante 8"/>
          <p:cNvSpPr/>
          <p:nvPr/>
        </p:nvSpPr>
        <p:spPr>
          <a:xfrm rot="5400000">
            <a:off x="2231740" y="-207404"/>
            <a:ext cx="504056" cy="417646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Accolade ouvrante 9"/>
          <p:cNvSpPr/>
          <p:nvPr/>
        </p:nvSpPr>
        <p:spPr>
          <a:xfrm rot="5400000">
            <a:off x="6461569" y="-154038"/>
            <a:ext cx="504056" cy="4069734"/>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251520" y="97468"/>
            <a:ext cx="7978273" cy="523220"/>
          </a:xfrm>
          <a:prstGeom prst="rect">
            <a:avLst/>
          </a:prstGeom>
          <a:noFill/>
          <a:ln w="25400">
            <a:noFill/>
          </a:ln>
        </p:spPr>
        <p:txBody>
          <a:bodyPr wrap="square" rtlCol="0">
            <a:spAutoFit/>
          </a:bodyPr>
          <a:lstStyle/>
          <a:p>
            <a:r>
              <a:rPr lang="fr-CA" sz="2800" dirty="0" smtClean="0"/>
              <a:t>Des questions ?</a:t>
            </a:r>
            <a:endParaRPr lang="fr-CA" sz="2800" i="1" dirty="0"/>
          </a:p>
        </p:txBody>
      </p:sp>
    </p:spTree>
    <p:extLst>
      <p:ext uri="{BB962C8B-B14F-4D97-AF65-F5344CB8AC3E}">
        <p14:creationId xmlns:p14="http://schemas.microsoft.com/office/powerpoint/2010/main" val="18315024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Connecteur droit 70"/>
          <p:cNvCxnSpPr/>
          <p:nvPr/>
        </p:nvCxnSpPr>
        <p:spPr>
          <a:xfrm>
            <a:off x="3059832" y="4941168"/>
            <a:ext cx="81113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uban vers le haut 3"/>
          <p:cNvSpPr/>
          <p:nvPr/>
        </p:nvSpPr>
        <p:spPr>
          <a:xfrm>
            <a:off x="559298" y="81217"/>
            <a:ext cx="8148696" cy="360040"/>
          </a:xfrm>
          <a:prstGeom prst="ribbon2">
            <a:avLst>
              <a:gd name="adj1" fmla="val 24188"/>
              <a:gd name="adj2" fmla="val 70912"/>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bg1"/>
              </a:solidFill>
            </a:endParaRPr>
          </a:p>
        </p:txBody>
      </p:sp>
      <p:sp>
        <p:nvSpPr>
          <p:cNvPr id="5" name="ZoneTexte 4"/>
          <p:cNvSpPr txBox="1"/>
          <p:nvPr/>
        </p:nvSpPr>
        <p:spPr>
          <a:xfrm>
            <a:off x="2987824" y="35332"/>
            <a:ext cx="6048672" cy="369332"/>
          </a:xfrm>
          <a:prstGeom prst="rect">
            <a:avLst/>
          </a:prstGeom>
          <a:noFill/>
        </p:spPr>
        <p:txBody>
          <a:bodyPr wrap="square" rtlCol="0">
            <a:spAutoFit/>
          </a:bodyPr>
          <a:lstStyle/>
          <a:p>
            <a:r>
              <a:rPr lang="fr-CA" b="1" dirty="0" smtClean="0">
                <a:solidFill>
                  <a:schemeClr val="bg1"/>
                </a:solidFill>
                <a:latin typeface="Arial" panose="020B0604020202020204" pitchFamily="34" charset="0"/>
                <a:cs typeface="Arial" panose="020B0604020202020204" pitchFamily="34" charset="0"/>
              </a:rPr>
              <a:t>La Classe de MrProfdechimie</a:t>
            </a:r>
            <a:endParaRPr lang="fr-CA" b="1" dirty="0">
              <a:solidFill>
                <a:schemeClr val="bg1"/>
              </a:solidFill>
              <a:latin typeface="Arial" panose="020B0604020202020204" pitchFamily="34" charset="0"/>
              <a:cs typeface="Arial" panose="020B0604020202020204" pitchFamily="34" charset="0"/>
            </a:endParaRPr>
          </a:p>
        </p:txBody>
      </p:sp>
      <p:sp>
        <p:nvSpPr>
          <p:cNvPr id="10" name="Rectangle 9"/>
          <p:cNvSpPr/>
          <p:nvPr/>
        </p:nvSpPr>
        <p:spPr>
          <a:xfrm>
            <a:off x="3923928" y="6021288"/>
            <a:ext cx="5040560" cy="861774"/>
          </a:xfrm>
          <a:prstGeom prst="rect">
            <a:avLst/>
          </a:prstGeom>
          <a:noFill/>
        </p:spPr>
        <p:txBody>
          <a:bodyPr wrap="square">
            <a:spAutoFit/>
          </a:bodyPr>
          <a:lstStyle/>
          <a:p>
            <a:pPr algn="r"/>
            <a:r>
              <a:rPr lang="fr-CA" sz="1000" dirty="0"/>
              <a:t>http://farm4.staticflickr.com/3294/5747693687_161fee8d92_z.jpg</a:t>
            </a:r>
            <a:endParaRPr lang="fr-CA" sz="1000" dirty="0" smtClean="0"/>
          </a:p>
          <a:p>
            <a:pPr algn="r"/>
            <a:r>
              <a:rPr lang="fr-CA" sz="1000" dirty="0" smtClean="0"/>
              <a:t>http://www.flickr.com/photos/esthervargasc/9774450832/</a:t>
            </a:r>
          </a:p>
          <a:p>
            <a:pPr algn="r"/>
            <a:r>
              <a:rPr lang="fr-CA" sz="1000" dirty="0" smtClean="0"/>
              <a:t>http://upload.wikimedia.org/wikipedia/commons/7/75/Google_Drive_Logo.svg</a:t>
            </a:r>
          </a:p>
          <a:p>
            <a:pPr algn="r"/>
            <a:r>
              <a:rPr lang="fr-CA" sz="1000" dirty="0" smtClean="0"/>
              <a:t>http://upload.wikimedia.org/wikipedia/commons/1/16/Wacom_Pen-tablet.jpg</a:t>
            </a:r>
          </a:p>
          <a:p>
            <a:pPr algn="r"/>
            <a:r>
              <a:rPr lang="fr-CA" sz="1000" dirty="0" smtClean="0"/>
              <a:t>http://www.montgomerycollege.edu/~jcoliton/public_html/sd/camtasia/CamtasiaLogo.png</a:t>
            </a:r>
            <a:endParaRPr lang="fr-CA" sz="1000" dirty="0"/>
          </a:p>
        </p:txBody>
      </p:sp>
      <p:sp>
        <p:nvSpPr>
          <p:cNvPr id="14" name="ZoneTexte 13"/>
          <p:cNvSpPr txBox="1"/>
          <p:nvPr/>
        </p:nvSpPr>
        <p:spPr>
          <a:xfrm>
            <a:off x="578122" y="1078069"/>
            <a:ext cx="1113558" cy="461665"/>
          </a:xfrm>
          <a:prstGeom prst="rect">
            <a:avLst/>
          </a:prstGeom>
          <a:noFill/>
        </p:spPr>
        <p:txBody>
          <a:bodyPr wrap="square" rtlCol="0">
            <a:spAutoFit/>
          </a:bodyPr>
          <a:lstStyle/>
          <a:p>
            <a:pPr algn="ctr"/>
            <a:r>
              <a:rPr lang="fr-CA" sz="1200" dirty="0" err="1" smtClean="0">
                <a:latin typeface="Arial" panose="020B0604020202020204" pitchFamily="34" charset="0"/>
                <a:cs typeface="Arial" panose="020B0604020202020204" pitchFamily="34" charset="0"/>
              </a:rPr>
              <a:t>Camtasia</a:t>
            </a:r>
            <a:r>
              <a:rPr lang="fr-CA" sz="1200" dirty="0" smtClean="0">
                <a:latin typeface="Arial" panose="020B0604020202020204" pitchFamily="34" charset="0"/>
                <a:cs typeface="Arial" panose="020B0604020202020204" pitchFamily="34" charset="0"/>
              </a:rPr>
              <a:t> Studio</a:t>
            </a:r>
            <a:endParaRPr lang="fr-CA" sz="1200" dirty="0">
              <a:latin typeface="Arial" panose="020B0604020202020204" pitchFamily="34" charset="0"/>
              <a:cs typeface="Arial" panose="020B0604020202020204" pitchFamily="34" charset="0"/>
            </a:endParaRPr>
          </a:p>
        </p:txBody>
      </p:sp>
      <p:sp>
        <p:nvSpPr>
          <p:cNvPr id="15" name="ZoneTexte 14"/>
          <p:cNvSpPr txBox="1"/>
          <p:nvPr/>
        </p:nvSpPr>
        <p:spPr>
          <a:xfrm>
            <a:off x="2843808" y="1078069"/>
            <a:ext cx="1104699"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Tablette graphique</a:t>
            </a:r>
            <a:endParaRPr lang="fr-CA" sz="1200" dirty="0">
              <a:latin typeface="Arial" panose="020B0604020202020204" pitchFamily="34" charset="0"/>
              <a:cs typeface="Arial" panose="020B0604020202020204" pitchFamily="34" charset="0"/>
            </a:endParaRPr>
          </a:p>
        </p:txBody>
      </p:sp>
      <p:cxnSp>
        <p:nvCxnSpPr>
          <p:cNvPr id="22" name="Connecteur droit 21"/>
          <p:cNvCxnSpPr/>
          <p:nvPr/>
        </p:nvCxnSpPr>
        <p:spPr>
          <a:xfrm flipH="1">
            <a:off x="2140338" y="2241024"/>
            <a:ext cx="860184" cy="69472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1166225" y="2173580"/>
            <a:ext cx="974113" cy="76217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2215482" y="3795362"/>
            <a:ext cx="593811" cy="121136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1819816" y="3980086"/>
            <a:ext cx="467674" cy="97955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rotWithShape="1">
          <a:blip r:embed="rId3" cstate="print">
            <a:extLst>
              <a:ext uri="{28A0092B-C50C-407E-A947-70E740481C1C}">
                <a14:useLocalDpi xmlns:a14="http://schemas.microsoft.com/office/drawing/2010/main" val="0"/>
              </a:ext>
            </a:extLst>
          </a:blip>
          <a:srcRect l="12802" t="17448" r="13111" b="20792"/>
          <a:stretch/>
        </p:blipFill>
        <p:spPr>
          <a:xfrm>
            <a:off x="683568" y="3148376"/>
            <a:ext cx="1584175" cy="983134"/>
          </a:xfrm>
          <a:prstGeom prst="rect">
            <a:avLst/>
          </a:prstGeom>
          <a:noFill/>
        </p:spPr>
      </p:pic>
      <p:sp>
        <p:nvSpPr>
          <p:cNvPr id="50" name="ZoneTexte 49"/>
          <p:cNvSpPr txBox="1"/>
          <p:nvPr/>
        </p:nvSpPr>
        <p:spPr>
          <a:xfrm>
            <a:off x="179512" y="6309320"/>
            <a:ext cx="4143245"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Site web gratuit </a:t>
            </a:r>
            <a:r>
              <a:rPr lang="fr-CA" sz="1200" dirty="0" err="1" smtClean="0">
                <a:latin typeface="Arial" panose="020B0604020202020204" pitchFamily="34" charset="0"/>
                <a:cs typeface="Arial" panose="020B0604020202020204" pitchFamily="34" charset="0"/>
              </a:rPr>
              <a:t>Wordpress</a:t>
            </a:r>
            <a:endParaRPr lang="fr-CA" sz="1200" dirty="0">
              <a:latin typeface="Arial" panose="020B0604020202020204" pitchFamily="34" charset="0"/>
              <a:cs typeface="Arial" panose="020B0604020202020204" pitchFamily="34" charset="0"/>
            </a:endParaRPr>
          </a:p>
          <a:p>
            <a:pPr algn="ctr"/>
            <a:r>
              <a:rPr lang="fr-CA" sz="1200" dirty="0" smtClean="0">
                <a:latin typeface="Arial" panose="020B0604020202020204" pitchFamily="34" charset="0"/>
                <a:cs typeface="Arial" panose="020B0604020202020204" pitchFamily="34" charset="0"/>
              </a:rPr>
              <a:t>Mrprofdechimie.com</a:t>
            </a:r>
          </a:p>
        </p:txBody>
      </p:sp>
      <p:pic>
        <p:nvPicPr>
          <p:cNvPr id="30" name="Imag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1760" y="3148376"/>
            <a:ext cx="1236914" cy="983133"/>
          </a:xfrm>
          <a:prstGeom prst="rect">
            <a:avLst/>
          </a:prstGeom>
          <a:noFill/>
        </p:spPr>
      </p:pic>
      <p:sp>
        <p:nvSpPr>
          <p:cNvPr id="52" name="Rectangle 51"/>
          <p:cNvSpPr/>
          <p:nvPr/>
        </p:nvSpPr>
        <p:spPr>
          <a:xfrm rot="16200000">
            <a:off x="2918163" y="5525065"/>
            <a:ext cx="1289135" cy="246221"/>
          </a:xfrm>
          <a:prstGeom prst="rect">
            <a:avLst/>
          </a:prstGeom>
          <a:noFill/>
        </p:spPr>
        <p:txBody>
          <a:bodyPr wrap="none">
            <a:spAutoFit/>
          </a:bodyPr>
          <a:lstStyle/>
          <a:p>
            <a:pPr algn="ctr"/>
            <a:r>
              <a:rPr lang="fr-CA" sz="1000" dirty="0" smtClean="0"/>
              <a:t>Image par Placeit.net</a:t>
            </a:r>
          </a:p>
        </p:txBody>
      </p:sp>
      <p:sp>
        <p:nvSpPr>
          <p:cNvPr id="53" name="ZoneTexte 52"/>
          <p:cNvSpPr txBox="1"/>
          <p:nvPr/>
        </p:nvSpPr>
        <p:spPr>
          <a:xfrm>
            <a:off x="6037989" y="489886"/>
            <a:ext cx="1516762" cy="523220"/>
          </a:xfrm>
          <a:prstGeom prst="rect">
            <a:avLst/>
          </a:prstGeom>
          <a:noFill/>
        </p:spPr>
        <p:txBody>
          <a:bodyPr wrap="none" rtlCol="0">
            <a:spAutoFit/>
          </a:bodyPr>
          <a:lstStyle/>
          <a:p>
            <a:r>
              <a:rPr lang="fr-CA" sz="2800" b="1" dirty="0" smtClean="0"/>
              <a:t>En classe</a:t>
            </a:r>
            <a:endParaRPr lang="fr-CA" sz="2800" b="1" dirty="0"/>
          </a:p>
        </p:txBody>
      </p:sp>
      <p:pic>
        <p:nvPicPr>
          <p:cNvPr id="51" name="Image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1346" y="4653136"/>
            <a:ext cx="2462194" cy="1640821"/>
          </a:xfrm>
          <a:prstGeom prst="rect">
            <a:avLst/>
          </a:prstGeom>
          <a:noFill/>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3968" y="1052736"/>
            <a:ext cx="4618385" cy="4824536"/>
          </a:xfrm>
          <a:prstGeom prst="rect">
            <a:avLst/>
          </a:prstGeom>
          <a:noFill/>
        </p:spPr>
      </p:pic>
      <p:cxnSp>
        <p:nvCxnSpPr>
          <p:cNvPr id="73" name="Connecteur droit 72"/>
          <p:cNvCxnSpPr/>
          <p:nvPr/>
        </p:nvCxnSpPr>
        <p:spPr>
          <a:xfrm flipV="1">
            <a:off x="3851920" y="2554666"/>
            <a:ext cx="0" cy="2408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a:off x="3849660" y="2564904"/>
            <a:ext cx="362300" cy="0"/>
          </a:xfrm>
          <a:prstGeom prst="line">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1147731" y="489886"/>
            <a:ext cx="2357505" cy="523220"/>
          </a:xfrm>
          <a:prstGeom prst="rect">
            <a:avLst/>
          </a:prstGeom>
          <a:noFill/>
        </p:spPr>
        <p:txBody>
          <a:bodyPr wrap="none" rtlCol="0">
            <a:spAutoFit/>
          </a:bodyPr>
          <a:lstStyle/>
          <a:p>
            <a:r>
              <a:rPr lang="fr-CA" sz="2800" b="1" dirty="0" smtClean="0"/>
              <a:t>La préparation</a:t>
            </a:r>
            <a:endParaRPr lang="fr-CA" sz="2800" b="1" dirty="0"/>
          </a:p>
        </p:txBody>
      </p:sp>
      <p:sp>
        <p:nvSpPr>
          <p:cNvPr id="28" name="ZoneTexte 27"/>
          <p:cNvSpPr txBox="1"/>
          <p:nvPr/>
        </p:nvSpPr>
        <p:spPr>
          <a:xfrm rot="16200000">
            <a:off x="-50004" y="1840335"/>
            <a:ext cx="910827"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Création</a:t>
            </a:r>
          </a:p>
        </p:txBody>
      </p:sp>
      <p:sp>
        <p:nvSpPr>
          <p:cNvPr id="29" name="ZoneTexte 28"/>
          <p:cNvSpPr txBox="1"/>
          <p:nvPr/>
        </p:nvSpPr>
        <p:spPr>
          <a:xfrm rot="16200000">
            <a:off x="-259194" y="3446469"/>
            <a:ext cx="1329211"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Hébergement</a:t>
            </a:r>
          </a:p>
        </p:txBody>
      </p:sp>
      <p:sp>
        <p:nvSpPr>
          <p:cNvPr id="31" name="ZoneTexte 30"/>
          <p:cNvSpPr txBox="1"/>
          <p:nvPr/>
        </p:nvSpPr>
        <p:spPr>
          <a:xfrm rot="16200000">
            <a:off x="-74048" y="5315933"/>
            <a:ext cx="958917" cy="307777"/>
          </a:xfrm>
          <a:prstGeom prst="rect">
            <a:avLst/>
          </a:prstGeom>
          <a:noFill/>
        </p:spPr>
        <p:txBody>
          <a:bodyPr wrap="none" rtlCol="0">
            <a:spAutoFit/>
          </a:bodyPr>
          <a:lstStyle/>
          <a:p>
            <a:pPr algn="ctr"/>
            <a:r>
              <a:rPr lang="fr-CA" sz="1400" b="1" dirty="0" smtClean="0">
                <a:latin typeface="Arial" panose="020B0604020202020204" pitchFamily="34" charset="0"/>
                <a:cs typeface="Arial" panose="020B0604020202020204" pitchFamily="34" charset="0"/>
              </a:rPr>
              <a:t>Diffusion</a:t>
            </a:r>
          </a:p>
        </p:txBody>
      </p:sp>
      <p:sp>
        <p:nvSpPr>
          <p:cNvPr id="39" name="ZoneTexte 38"/>
          <p:cNvSpPr txBox="1"/>
          <p:nvPr/>
        </p:nvSpPr>
        <p:spPr>
          <a:xfrm>
            <a:off x="1763688" y="1078069"/>
            <a:ext cx="1036731"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Microsoft OneNote</a:t>
            </a:r>
            <a:endParaRPr lang="fr-CA" sz="1200" dirty="0">
              <a:latin typeface="Arial" panose="020B0604020202020204" pitchFamily="34" charset="0"/>
              <a:cs typeface="Arial" panose="020B0604020202020204" pitchFamily="34" charset="0"/>
            </a:endParaRPr>
          </a:p>
        </p:txBody>
      </p:sp>
      <p:pic>
        <p:nvPicPr>
          <p:cNvPr id="6" name="Imag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568" y="1556792"/>
            <a:ext cx="994195" cy="748525"/>
          </a:xfrm>
          <a:prstGeom prst="rect">
            <a:avLst/>
          </a:prstGeom>
          <a:noFill/>
          <a:ln>
            <a:solidFill>
              <a:schemeClr val="bg1"/>
            </a:solidFill>
          </a:ln>
        </p:spPr>
      </p:pic>
      <p:pic>
        <p:nvPicPr>
          <p:cNvPr id="13" name="Imag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6411" y="1556792"/>
            <a:ext cx="1008114" cy="748525"/>
          </a:xfrm>
          <a:prstGeom prst="rect">
            <a:avLst/>
          </a:prstGeom>
          <a:noFill/>
        </p:spPr>
      </p:pic>
      <p:cxnSp>
        <p:nvCxnSpPr>
          <p:cNvPr id="41" name="Connecteur droit 40"/>
          <p:cNvCxnSpPr/>
          <p:nvPr/>
        </p:nvCxnSpPr>
        <p:spPr>
          <a:xfrm>
            <a:off x="2140338" y="2241024"/>
            <a:ext cx="0" cy="90735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p:cNvPicPr>
            <a:picLocks noChangeAspect="1"/>
          </p:cNvPicPr>
          <p:nvPr/>
        </p:nvPicPr>
        <p:blipFill rotWithShape="1">
          <a:blip r:embed="rId9" cstate="print">
            <a:extLst>
              <a:ext uri="{28A0092B-C50C-407E-A947-70E740481C1C}">
                <a14:useLocalDpi xmlns:a14="http://schemas.microsoft.com/office/drawing/2010/main" val="0"/>
              </a:ext>
            </a:extLst>
          </a:blip>
          <a:srcRect t="5824" b="19441"/>
          <a:stretch/>
        </p:blipFill>
        <p:spPr>
          <a:xfrm>
            <a:off x="1763687" y="1556792"/>
            <a:ext cx="1011567" cy="756000"/>
          </a:xfrm>
          <a:prstGeom prst="rect">
            <a:avLst/>
          </a:prstGeom>
        </p:spPr>
      </p:pic>
      <p:sp>
        <p:nvSpPr>
          <p:cNvPr id="48" name="ZoneTexte 47"/>
          <p:cNvSpPr txBox="1"/>
          <p:nvPr/>
        </p:nvSpPr>
        <p:spPr>
          <a:xfrm>
            <a:off x="2267744" y="2708920"/>
            <a:ext cx="1558651" cy="461665"/>
          </a:xfrm>
          <a:prstGeom prst="rect">
            <a:avLst/>
          </a:prstGeom>
          <a:noFill/>
        </p:spPr>
        <p:txBody>
          <a:bodyPr wrap="square" rtlCol="0">
            <a:spAutoFit/>
          </a:bodyPr>
          <a:lstStyle/>
          <a:p>
            <a:pPr algn="ctr"/>
            <a:r>
              <a:rPr lang="fr-CA" sz="1200" dirty="0" smtClean="0">
                <a:latin typeface="Arial" panose="020B0604020202020204" pitchFamily="34" charset="0"/>
                <a:cs typeface="Arial" panose="020B0604020202020204" pitchFamily="34" charset="0"/>
              </a:rPr>
              <a:t>Questionnaires</a:t>
            </a:r>
          </a:p>
          <a:p>
            <a:pPr algn="ctr"/>
            <a:r>
              <a:rPr lang="fr-CA" sz="1200" dirty="0" smtClean="0">
                <a:latin typeface="Arial" panose="020B0604020202020204" pitchFamily="34" charset="0"/>
                <a:cs typeface="Arial" panose="020B0604020202020204" pitchFamily="34" charset="0"/>
              </a:rPr>
              <a:t>Google</a:t>
            </a:r>
            <a:endParaRPr lang="fr-CA" sz="1200" dirty="0">
              <a:latin typeface="Arial" panose="020B0604020202020204" pitchFamily="34" charset="0"/>
              <a:cs typeface="Arial" panose="020B0604020202020204" pitchFamily="34" charset="0"/>
            </a:endParaRPr>
          </a:p>
        </p:txBody>
      </p:sp>
      <p:sp>
        <p:nvSpPr>
          <p:cNvPr id="49" name="ZoneTexte 48"/>
          <p:cNvSpPr txBox="1"/>
          <p:nvPr/>
        </p:nvSpPr>
        <p:spPr>
          <a:xfrm>
            <a:off x="611560" y="2863969"/>
            <a:ext cx="1558651" cy="276999"/>
          </a:xfrm>
          <a:prstGeom prst="rect">
            <a:avLst/>
          </a:prstGeom>
          <a:noFill/>
        </p:spPr>
        <p:txBody>
          <a:bodyPr wrap="square" rtlCol="0">
            <a:spAutoFit/>
          </a:bodyPr>
          <a:lstStyle/>
          <a:p>
            <a:pPr algn="ctr"/>
            <a:r>
              <a:rPr lang="fr-CA" sz="1200" dirty="0" err="1" smtClean="0">
                <a:latin typeface="Arial" panose="020B0604020202020204" pitchFamily="34" charset="0"/>
                <a:cs typeface="Arial" panose="020B0604020202020204" pitchFamily="34" charset="0"/>
              </a:rPr>
              <a:t>YouTube</a:t>
            </a:r>
            <a:endParaRPr lang="fr-CA"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456165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3528" y="116632"/>
            <a:ext cx="8352928" cy="523220"/>
          </a:xfrm>
          <a:prstGeom prst="rect">
            <a:avLst/>
          </a:prstGeom>
          <a:noFill/>
          <a:ln w="25400">
            <a:noFill/>
          </a:ln>
        </p:spPr>
        <p:txBody>
          <a:bodyPr wrap="square" rtlCol="0">
            <a:spAutoFit/>
          </a:bodyPr>
          <a:lstStyle/>
          <a:p>
            <a:r>
              <a:rPr lang="fr-CA" sz="2800" i="1" dirty="0" smtClean="0"/>
              <a:t>Des questions ?</a:t>
            </a:r>
            <a:endParaRPr lang="fr-CA" sz="2800" dirty="0"/>
          </a:p>
        </p:txBody>
      </p:sp>
      <p:sp>
        <p:nvSpPr>
          <p:cNvPr id="6" name="Rectangle 5"/>
          <p:cNvSpPr/>
          <p:nvPr/>
        </p:nvSpPr>
        <p:spPr>
          <a:xfrm>
            <a:off x="323528" y="1263995"/>
            <a:ext cx="9073008" cy="4619854"/>
          </a:xfrm>
          <a:prstGeom prst="rect">
            <a:avLst/>
          </a:prstGeom>
        </p:spPr>
        <p:txBody>
          <a:bodyPr wrap="square">
            <a:spAutoFit/>
          </a:bodyPr>
          <a:lstStyle/>
          <a:p>
            <a:pPr marL="285750" indent="-285750">
              <a:lnSpc>
                <a:spcPct val="150000"/>
              </a:lnSpc>
              <a:buFont typeface="Arial" panose="020B0604020202020204" pitchFamily="34" charset="0"/>
              <a:buChar char="•"/>
            </a:pPr>
            <a:r>
              <a:rPr lang="fr-CA" dirty="0" smtClean="0"/>
              <a:t>Comment vérifier si les étudiants se préparent comme demandé ?</a:t>
            </a:r>
          </a:p>
          <a:p>
            <a:pPr marL="285750" indent="-285750">
              <a:lnSpc>
                <a:spcPct val="150000"/>
              </a:lnSpc>
              <a:buFont typeface="Arial" panose="020B0604020202020204" pitchFamily="34" charset="0"/>
              <a:buChar char="•"/>
            </a:pPr>
            <a:r>
              <a:rPr lang="fr-CA" dirty="0" smtClean="0"/>
              <a:t>Que faire avec les étudiants récalcitrants ? Moins bien outillés en technologie ?</a:t>
            </a:r>
          </a:p>
          <a:p>
            <a:pPr marL="285750" indent="-285750">
              <a:lnSpc>
                <a:spcPct val="150000"/>
              </a:lnSpc>
              <a:buFont typeface="Arial" panose="020B0604020202020204" pitchFamily="34" charset="0"/>
              <a:buChar char="•"/>
            </a:pPr>
            <a:r>
              <a:rPr lang="fr-CA" dirty="0"/>
              <a:t>Quelle est la structure générale d’un cours en format inversé ? </a:t>
            </a:r>
            <a:endParaRPr lang="fr-CA" dirty="0" smtClean="0"/>
          </a:p>
          <a:p>
            <a:pPr marL="285750" indent="-285750">
              <a:lnSpc>
                <a:spcPct val="150000"/>
              </a:lnSpc>
              <a:buFont typeface="Arial" panose="020B0604020202020204" pitchFamily="34" charset="0"/>
              <a:buChar char="•"/>
            </a:pPr>
            <a:r>
              <a:rPr lang="fr-CA" dirty="0" smtClean="0"/>
              <a:t>Comment </a:t>
            </a:r>
            <a:r>
              <a:rPr lang="fr-CA" dirty="0"/>
              <a:t>utiliser la philosophie de classe inversée dans ses cours </a:t>
            </a:r>
            <a:r>
              <a:rPr lang="fr-CA" dirty="0" smtClean="0"/>
              <a:t>? </a:t>
            </a:r>
          </a:p>
          <a:p>
            <a:pPr marL="285750" indent="-285750">
              <a:lnSpc>
                <a:spcPct val="150000"/>
              </a:lnSpc>
              <a:buFont typeface="Arial" panose="020B0604020202020204" pitchFamily="34" charset="0"/>
              <a:buChar char="•"/>
            </a:pPr>
            <a:r>
              <a:rPr lang="fr-CA" dirty="0" smtClean="0"/>
              <a:t>Pour créer </a:t>
            </a:r>
            <a:r>
              <a:rPr lang="fr-CA" dirty="0"/>
              <a:t>une vidéo, </a:t>
            </a:r>
            <a:r>
              <a:rPr lang="fr-CA" dirty="0" smtClean="0"/>
              <a:t>quels outils sont disponibles ? </a:t>
            </a:r>
          </a:p>
          <a:p>
            <a:pPr marL="285750" indent="-285750">
              <a:lnSpc>
                <a:spcPct val="150000"/>
              </a:lnSpc>
              <a:buFont typeface="Arial" panose="020B0604020202020204" pitchFamily="34" charset="0"/>
              <a:buChar char="•"/>
            </a:pPr>
            <a:r>
              <a:rPr lang="fr-CA" dirty="0" smtClean="0"/>
              <a:t>Doit-on </a:t>
            </a:r>
            <a:r>
              <a:rPr lang="fr-CA" dirty="0"/>
              <a:t>absolument tout créer soi-même ? </a:t>
            </a:r>
            <a:endParaRPr lang="fr-CA" dirty="0" smtClean="0"/>
          </a:p>
          <a:p>
            <a:pPr marL="285750" indent="-285750">
              <a:lnSpc>
                <a:spcPct val="150000"/>
              </a:lnSpc>
              <a:buFont typeface="Arial" panose="020B0604020202020204" pitchFamily="34" charset="0"/>
              <a:buChar char="•"/>
            </a:pPr>
            <a:r>
              <a:rPr lang="fr-CA" dirty="0" smtClean="0"/>
              <a:t>Une </a:t>
            </a:r>
            <a:r>
              <a:rPr lang="fr-CA" dirty="0"/>
              <a:t>fois les vidéos créées, comment les rendre disponibles ? </a:t>
            </a:r>
            <a:endParaRPr lang="fr-CA" dirty="0" smtClean="0"/>
          </a:p>
          <a:p>
            <a:pPr marL="285750" indent="-285750">
              <a:lnSpc>
                <a:spcPct val="150000"/>
              </a:lnSpc>
              <a:buFont typeface="Arial" panose="020B0604020202020204" pitchFamily="34" charset="0"/>
              <a:buChar char="•"/>
            </a:pPr>
            <a:r>
              <a:rPr lang="fr-CA" dirty="0" smtClean="0"/>
              <a:t>Comment </a:t>
            </a:r>
            <a:r>
              <a:rPr lang="fr-CA" dirty="0"/>
              <a:t>vérifier/s’assurer que les étudiants regardent les vidéos ? </a:t>
            </a:r>
            <a:endParaRPr lang="fr-CA" dirty="0" smtClean="0"/>
          </a:p>
          <a:p>
            <a:pPr marL="285750" indent="-285750">
              <a:lnSpc>
                <a:spcPct val="150000"/>
              </a:lnSpc>
              <a:buFont typeface="Arial" panose="020B0604020202020204" pitchFamily="34" charset="0"/>
              <a:buChar char="•"/>
            </a:pPr>
            <a:r>
              <a:rPr lang="fr-CA" dirty="0" smtClean="0"/>
              <a:t>Comment </a:t>
            </a:r>
            <a:r>
              <a:rPr lang="fr-CA" dirty="0"/>
              <a:t>faire pour convaincre les étudiants </a:t>
            </a:r>
            <a:r>
              <a:rPr lang="fr-CA" dirty="0" smtClean="0"/>
              <a:t>d’embarquer </a:t>
            </a:r>
            <a:r>
              <a:rPr lang="fr-CA" dirty="0"/>
              <a:t>dans ce style d’apprentissage </a:t>
            </a:r>
            <a:r>
              <a:rPr lang="fr-CA" dirty="0" smtClean="0"/>
              <a:t>?</a:t>
            </a:r>
          </a:p>
          <a:p>
            <a:pPr marL="285750" indent="-285750">
              <a:lnSpc>
                <a:spcPct val="150000"/>
              </a:lnSpc>
              <a:buFont typeface="Arial" panose="020B0604020202020204" pitchFamily="34" charset="0"/>
              <a:buChar char="•"/>
            </a:pPr>
            <a:r>
              <a:rPr lang="fr-CA" dirty="0" smtClean="0"/>
              <a:t>Comment </a:t>
            </a:r>
            <a:r>
              <a:rPr lang="fr-CA" dirty="0"/>
              <a:t>aider les étudiants à devenir plus autonomes ? </a:t>
            </a:r>
            <a:endParaRPr lang="fr-CA" dirty="0" smtClean="0"/>
          </a:p>
          <a:p>
            <a:pPr marL="285750" indent="-285750">
              <a:lnSpc>
                <a:spcPct val="150000"/>
              </a:lnSpc>
              <a:buFont typeface="Arial" panose="020B0604020202020204" pitchFamily="34" charset="0"/>
              <a:buChar char="•"/>
            </a:pPr>
            <a:r>
              <a:rPr lang="fr-CA" dirty="0" smtClean="0"/>
              <a:t>LA </a:t>
            </a:r>
            <a:r>
              <a:rPr lang="fr-CA" dirty="0"/>
              <a:t>question : comment occuper le temps de classe libéré ? </a:t>
            </a:r>
          </a:p>
        </p:txBody>
      </p:sp>
    </p:spTree>
    <p:extLst>
      <p:ext uri="{BB962C8B-B14F-4D97-AF65-F5344CB8AC3E}">
        <p14:creationId xmlns:p14="http://schemas.microsoft.com/office/powerpoint/2010/main" val="255352092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7055</TotalTime>
  <Words>1678</Words>
  <Application>Microsoft Office PowerPoint</Application>
  <PresentationFormat>Affichage à l'écran (4:3)</PresentationFormat>
  <Paragraphs>513</Paragraphs>
  <Slides>72</Slides>
  <Notes>34</Notes>
  <HiddenSlides>0</HiddenSlides>
  <MMClips>0</MMClips>
  <ScaleCrop>false</ScaleCrop>
  <HeadingPairs>
    <vt:vector size="4" baseType="variant">
      <vt:variant>
        <vt:lpstr>Thème</vt:lpstr>
      </vt:variant>
      <vt:variant>
        <vt:i4>1</vt:i4>
      </vt:variant>
      <vt:variant>
        <vt:lpstr>Titres des diapositives</vt:lpstr>
      </vt:variant>
      <vt:variant>
        <vt:i4>72</vt:i4>
      </vt:variant>
    </vt:vector>
  </HeadingPairs>
  <TitlesOfParts>
    <vt:vector size="73" baseType="lpstr">
      <vt:lpstr>Thème Office</vt:lpstr>
      <vt:lpstr>Tout sur le Kleenex !</vt:lpstr>
      <vt:lpstr>Tout sur la Classe inversée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1er défi :  Changer notre vision du  temps de classe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stimule étudiants et enseignants.  n’est pas une solution miracle.  est un outil de plus dans l’arsenal de l’enseignant.  ne convient pas à tous les étudiants;  une approche  variée est nécessaire !  change profondément la dynamique de la classe : irréversible !!        </vt:lpstr>
      <vt:lpstr>Présentation PowerPoint</vt:lpstr>
      <vt:lpstr>Présentation PowerPoint</vt:lpstr>
      <vt:lpstr>Présentation PowerPoint</vt:lpstr>
      <vt:lpstr>Outils pour développement professionnel efficace  </vt:lpstr>
      <vt:lpstr>Outils pour développement professionnel efficace  </vt:lpstr>
      <vt:lpstr>Outils divers</vt:lpstr>
      <vt:lpstr>2e défi : Technologie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Classe Inversée :</dc:title>
  <dc:creator>Christian</dc:creator>
  <cp:lastModifiedBy>Christian</cp:lastModifiedBy>
  <cp:revision>219</cp:revision>
  <dcterms:created xsi:type="dcterms:W3CDTF">2013-10-12T02:25:30Z</dcterms:created>
  <dcterms:modified xsi:type="dcterms:W3CDTF">2014-01-17T03:35:19Z</dcterms:modified>
</cp:coreProperties>
</file>